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28"/>
  </p:notesMasterIdLst>
  <p:sldIdLst>
    <p:sldId id="256" r:id="rId3"/>
    <p:sldId id="275" r:id="rId4"/>
    <p:sldId id="276" r:id="rId5"/>
    <p:sldId id="320" r:id="rId6"/>
    <p:sldId id="271" r:id="rId7"/>
    <p:sldId id="279" r:id="rId8"/>
    <p:sldId id="306" r:id="rId9"/>
    <p:sldId id="274" r:id="rId10"/>
    <p:sldId id="272" r:id="rId11"/>
    <p:sldId id="280" r:id="rId12"/>
    <p:sldId id="282" r:id="rId13"/>
    <p:sldId id="281" r:id="rId14"/>
    <p:sldId id="283" r:id="rId15"/>
    <p:sldId id="314" r:id="rId16"/>
    <p:sldId id="317" r:id="rId17"/>
    <p:sldId id="318" r:id="rId18"/>
    <p:sldId id="312" r:id="rId19"/>
    <p:sldId id="307" r:id="rId20"/>
    <p:sldId id="313" r:id="rId21"/>
    <p:sldId id="319" r:id="rId22"/>
    <p:sldId id="284" r:id="rId23"/>
    <p:sldId id="285" r:id="rId24"/>
    <p:sldId id="286" r:id="rId25"/>
    <p:sldId id="287" r:id="rId26"/>
    <p:sldId id="31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357941A-C1E8-4976-90BB-D99BA71A351B}">
          <p14:sldIdLst>
            <p14:sldId id="256"/>
          </p14:sldIdLst>
        </p14:section>
        <p14:section name="Intro Explainability in NLP" id="{A3228732-E667-4E24-8DB7-0D0D704C2573}">
          <p14:sldIdLst>
            <p14:sldId id="275"/>
            <p14:sldId id="276"/>
          </p14:sldIdLst>
        </p14:section>
        <p14:section name="XAI Dialogues" id="{6D941CE6-D9F9-4FB7-94C5-FB4316A81DBE}">
          <p14:sldIdLst>
            <p14:sldId id="320"/>
            <p14:sldId id="271"/>
            <p14:sldId id="279"/>
            <p14:sldId id="306"/>
            <p14:sldId id="274"/>
            <p14:sldId id="272"/>
            <p14:sldId id="280"/>
            <p14:sldId id="282"/>
            <p14:sldId id="281"/>
            <p14:sldId id="283"/>
            <p14:sldId id="314"/>
          </p14:sldIdLst>
        </p14:section>
        <p14:section name="Other XAI Dialogue Systems" id="{C9C63F83-D64D-4461-B3EA-C8F57396359E}">
          <p14:sldIdLst>
            <p14:sldId id="317"/>
            <p14:sldId id="318"/>
            <p14:sldId id="312"/>
            <p14:sldId id="307"/>
            <p14:sldId id="313"/>
            <p14:sldId id="319"/>
          </p14:sldIdLst>
        </p14:section>
        <p14:section name="Human Evaluation" id="{135FD003-7150-469A-A5DA-CDA61A714E1E}">
          <p14:sldIdLst>
            <p14:sldId id="284"/>
            <p14:sldId id="285"/>
          </p14:sldIdLst>
        </p14:section>
        <p14:section name="Outlook and Summary" id="{EB58D09C-B0E4-434E-9034-88BAFAC5A978}">
          <p14:sldIdLst>
            <p14:sldId id="286"/>
            <p14:sldId id="287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22F"/>
    <a:srgbClr val="589FFB"/>
    <a:srgbClr val="171511"/>
    <a:srgbClr val="302E00"/>
    <a:srgbClr val="172C51"/>
    <a:srgbClr val="FDBA36"/>
    <a:srgbClr val="19C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571F7E-959E-4368-B605-FEAF14201FB0}" v="287" dt="2024-04-26T11:20:15.498"/>
    <p1510:client id="{3A289095-7DB7-37AA-D398-5B6A533F6E88}" v="3815" dt="2024-04-26T21:03:50.182"/>
    <p1510:client id="{5B020E32-9206-4078-94FA-CC85AD241CEE}" v="4" dt="2024-04-26T11:22:02.4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7C2091-5671-4FB8-A444-5F135C30689D}" type="doc">
      <dgm:prSet loTypeId="urn:microsoft.com/office/officeart/2005/8/layout/default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16B048F-FF67-4002-B305-03AF95841EFB}">
      <dgm:prSet phldrT="[Text]" phldr="0"/>
      <dgm:spPr/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NLP Model Feature Attributions</a:t>
          </a:r>
          <a:endParaRPr lang="en-US" b="1" dirty="0"/>
        </a:p>
      </dgm:t>
    </dgm:pt>
    <dgm:pt modelId="{1D4324D4-EA7A-4C1E-A832-2564329F38FE}" type="parTrans" cxnId="{AB54ADB5-CD01-4C39-9A31-D85FA6E998A2}">
      <dgm:prSet/>
      <dgm:spPr/>
      <dgm:t>
        <a:bodyPr/>
        <a:lstStyle/>
        <a:p>
          <a:endParaRPr lang="en-US"/>
        </a:p>
      </dgm:t>
    </dgm:pt>
    <dgm:pt modelId="{259C2037-2A5E-483B-813B-B6E67AA0668A}" type="sibTrans" cxnId="{AB54ADB5-CD01-4C39-9A31-D85FA6E998A2}">
      <dgm:prSet/>
      <dgm:spPr/>
      <dgm:t>
        <a:bodyPr/>
        <a:lstStyle/>
        <a:p>
          <a:endParaRPr lang="en-US"/>
        </a:p>
      </dgm:t>
    </dgm:pt>
    <dgm:pt modelId="{517F9BAC-4C4E-4937-BF0C-712EE4B694F6}">
      <dgm:prSet phldrT="[Text]" phldr="0"/>
      <dgm:spPr/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Natural Language Counterfactuals</a:t>
          </a:r>
          <a:endParaRPr lang="en-US" b="1" dirty="0"/>
        </a:p>
      </dgm:t>
    </dgm:pt>
    <dgm:pt modelId="{4E442593-EDCF-4E2F-8AFA-14766A7721E4}" type="parTrans" cxnId="{6F6F7207-4187-47EC-BDA5-0BAE086CCCF3}">
      <dgm:prSet/>
      <dgm:spPr/>
      <dgm:t>
        <a:bodyPr/>
        <a:lstStyle/>
        <a:p>
          <a:endParaRPr lang="en-US"/>
        </a:p>
      </dgm:t>
    </dgm:pt>
    <dgm:pt modelId="{47AA5406-A848-4447-901C-1638F0D4D7EE}" type="sibTrans" cxnId="{6F6F7207-4187-47EC-BDA5-0BAE086CCCF3}">
      <dgm:prSet/>
      <dgm:spPr/>
      <dgm:t>
        <a:bodyPr/>
        <a:lstStyle/>
        <a:p>
          <a:endParaRPr lang="en-US"/>
        </a:p>
      </dgm:t>
    </dgm:pt>
    <dgm:pt modelId="{E8EAD1CA-6EE4-469A-8D74-ECE704ECD9C2}">
      <dgm:prSet phldrT="[Text]" phldr="0"/>
      <dgm:spPr/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Rationale Generation</a:t>
          </a:r>
          <a:br>
            <a:rPr lang="en-US" b="1" dirty="0">
              <a:latin typeface="Calibri Light" panose="020F0302020204030204"/>
            </a:rPr>
          </a:br>
          <a:r>
            <a:rPr lang="en-US" b="1" dirty="0">
              <a:latin typeface="Calibri Light" panose="020F0302020204030204"/>
            </a:rPr>
            <a:t>with LLMs</a:t>
          </a:r>
          <a:endParaRPr lang="en-US" b="1" dirty="0"/>
        </a:p>
      </dgm:t>
    </dgm:pt>
    <dgm:pt modelId="{DECA6B58-CA10-46D4-85AD-2C9867E9C775}" type="parTrans" cxnId="{1DE9B3D0-5D0C-40EA-B3A1-1F6A0E62BF7A}">
      <dgm:prSet/>
      <dgm:spPr/>
      <dgm:t>
        <a:bodyPr/>
        <a:lstStyle/>
        <a:p>
          <a:endParaRPr lang="en-US"/>
        </a:p>
      </dgm:t>
    </dgm:pt>
    <dgm:pt modelId="{3BF39715-6B66-4E01-B36A-84CCA1991DFC}" type="sibTrans" cxnId="{1DE9B3D0-5D0C-40EA-B3A1-1F6A0E62BF7A}">
      <dgm:prSet/>
      <dgm:spPr/>
      <dgm:t>
        <a:bodyPr/>
        <a:lstStyle/>
        <a:p>
          <a:endParaRPr lang="en-US"/>
        </a:p>
      </dgm:t>
    </dgm:pt>
    <dgm:pt modelId="{680F01E5-2855-40C7-A338-0006231F0F95}">
      <dgm:prSet phldrT="[Text]" phldr="0"/>
      <dgm:spPr/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Semantic Similarity</a:t>
          </a:r>
          <a:endParaRPr lang="en-US" b="1" dirty="0"/>
        </a:p>
      </dgm:t>
    </dgm:pt>
    <dgm:pt modelId="{2998C137-A1BF-497C-91FB-7C27B3871F28}" type="parTrans" cxnId="{08F7F515-5F94-4D9A-8CF5-F03D7DC9FA7C}">
      <dgm:prSet/>
      <dgm:spPr/>
      <dgm:t>
        <a:bodyPr/>
        <a:lstStyle/>
        <a:p>
          <a:endParaRPr lang="en-US"/>
        </a:p>
      </dgm:t>
    </dgm:pt>
    <dgm:pt modelId="{6C675108-659F-4B63-8BF0-AD6263EF68AA}" type="sibTrans" cxnId="{08F7F515-5F94-4D9A-8CF5-F03D7DC9FA7C}">
      <dgm:prSet/>
      <dgm:spPr/>
      <dgm:t>
        <a:bodyPr/>
        <a:lstStyle/>
        <a:p>
          <a:endParaRPr lang="en-US"/>
        </a:p>
      </dgm:t>
    </dgm:pt>
    <dgm:pt modelId="{5B7DAF37-7F58-4A65-BA76-3B560884BAA2}" type="pres">
      <dgm:prSet presAssocID="{AB7C2091-5671-4FB8-A444-5F135C30689D}" presName="diagram" presStyleCnt="0">
        <dgm:presLayoutVars>
          <dgm:dir/>
          <dgm:resizeHandles val="exact"/>
        </dgm:presLayoutVars>
      </dgm:prSet>
      <dgm:spPr/>
    </dgm:pt>
    <dgm:pt modelId="{1FDCE515-BFB0-4823-B459-0618F267576C}" type="pres">
      <dgm:prSet presAssocID="{616B048F-FF67-4002-B305-03AF95841EFB}" presName="node" presStyleLbl="node1" presStyleIdx="0" presStyleCnt="4">
        <dgm:presLayoutVars>
          <dgm:bulletEnabled val="1"/>
        </dgm:presLayoutVars>
      </dgm:prSet>
      <dgm:spPr/>
    </dgm:pt>
    <dgm:pt modelId="{B4570F9E-C6B7-47EF-A1E9-CC31D4CF6D71}" type="pres">
      <dgm:prSet presAssocID="{259C2037-2A5E-483B-813B-B6E67AA0668A}" presName="sibTrans" presStyleCnt="0"/>
      <dgm:spPr/>
    </dgm:pt>
    <dgm:pt modelId="{5E7CE553-D794-43B0-A4F5-9D9E1DF0193F}" type="pres">
      <dgm:prSet presAssocID="{517F9BAC-4C4E-4937-BF0C-712EE4B694F6}" presName="node" presStyleLbl="node1" presStyleIdx="1" presStyleCnt="4">
        <dgm:presLayoutVars>
          <dgm:bulletEnabled val="1"/>
        </dgm:presLayoutVars>
      </dgm:prSet>
      <dgm:spPr/>
    </dgm:pt>
    <dgm:pt modelId="{AF36F4A8-9C68-47DB-9D77-11966807B25C}" type="pres">
      <dgm:prSet presAssocID="{47AA5406-A848-4447-901C-1638F0D4D7EE}" presName="sibTrans" presStyleCnt="0"/>
      <dgm:spPr/>
    </dgm:pt>
    <dgm:pt modelId="{8495E9B0-05FF-46C7-82B0-B1172D07696B}" type="pres">
      <dgm:prSet presAssocID="{E8EAD1CA-6EE4-469A-8D74-ECE704ECD9C2}" presName="node" presStyleLbl="node1" presStyleIdx="2" presStyleCnt="4">
        <dgm:presLayoutVars>
          <dgm:bulletEnabled val="1"/>
        </dgm:presLayoutVars>
      </dgm:prSet>
      <dgm:spPr/>
    </dgm:pt>
    <dgm:pt modelId="{8181FE18-A37A-4723-8D5D-A817040ABC0B}" type="pres">
      <dgm:prSet presAssocID="{3BF39715-6B66-4E01-B36A-84CCA1991DFC}" presName="sibTrans" presStyleCnt="0"/>
      <dgm:spPr/>
    </dgm:pt>
    <dgm:pt modelId="{F9B79885-AFF0-46B6-8B1B-65ED0A05E9B9}" type="pres">
      <dgm:prSet presAssocID="{680F01E5-2855-40C7-A338-0006231F0F95}" presName="node" presStyleLbl="node1" presStyleIdx="3" presStyleCnt="4">
        <dgm:presLayoutVars>
          <dgm:bulletEnabled val="1"/>
        </dgm:presLayoutVars>
      </dgm:prSet>
      <dgm:spPr/>
    </dgm:pt>
  </dgm:ptLst>
  <dgm:cxnLst>
    <dgm:cxn modelId="{6F6F7207-4187-47EC-BDA5-0BAE086CCCF3}" srcId="{AB7C2091-5671-4FB8-A444-5F135C30689D}" destId="{517F9BAC-4C4E-4937-BF0C-712EE4B694F6}" srcOrd="1" destOrd="0" parTransId="{4E442593-EDCF-4E2F-8AFA-14766A7721E4}" sibTransId="{47AA5406-A848-4447-901C-1638F0D4D7EE}"/>
    <dgm:cxn modelId="{FF34700E-624C-49BE-935A-EB648E1E4C1E}" type="presOf" srcId="{E8EAD1CA-6EE4-469A-8D74-ECE704ECD9C2}" destId="{8495E9B0-05FF-46C7-82B0-B1172D07696B}" srcOrd="0" destOrd="0" presId="urn:microsoft.com/office/officeart/2005/8/layout/default"/>
    <dgm:cxn modelId="{08F7F515-5F94-4D9A-8CF5-F03D7DC9FA7C}" srcId="{AB7C2091-5671-4FB8-A444-5F135C30689D}" destId="{680F01E5-2855-40C7-A338-0006231F0F95}" srcOrd="3" destOrd="0" parTransId="{2998C137-A1BF-497C-91FB-7C27B3871F28}" sibTransId="{6C675108-659F-4B63-8BF0-AD6263EF68AA}"/>
    <dgm:cxn modelId="{E25F3819-85A5-437C-88E4-14ABE5C85F64}" type="presOf" srcId="{680F01E5-2855-40C7-A338-0006231F0F95}" destId="{F9B79885-AFF0-46B6-8B1B-65ED0A05E9B9}" srcOrd="0" destOrd="0" presId="urn:microsoft.com/office/officeart/2005/8/layout/default"/>
    <dgm:cxn modelId="{076A402F-67C4-4A76-92D3-8DF1C360A5C3}" type="presOf" srcId="{517F9BAC-4C4E-4937-BF0C-712EE4B694F6}" destId="{5E7CE553-D794-43B0-A4F5-9D9E1DF0193F}" srcOrd="0" destOrd="0" presId="urn:microsoft.com/office/officeart/2005/8/layout/default"/>
    <dgm:cxn modelId="{735DE63B-EA85-4B70-934A-F2B8CD67E028}" type="presOf" srcId="{616B048F-FF67-4002-B305-03AF95841EFB}" destId="{1FDCE515-BFB0-4823-B459-0618F267576C}" srcOrd="0" destOrd="0" presId="urn:microsoft.com/office/officeart/2005/8/layout/default"/>
    <dgm:cxn modelId="{AB54ADB5-CD01-4C39-9A31-D85FA6E998A2}" srcId="{AB7C2091-5671-4FB8-A444-5F135C30689D}" destId="{616B048F-FF67-4002-B305-03AF95841EFB}" srcOrd="0" destOrd="0" parTransId="{1D4324D4-EA7A-4C1E-A832-2564329F38FE}" sibTransId="{259C2037-2A5E-483B-813B-B6E67AA0668A}"/>
    <dgm:cxn modelId="{1DE9B3D0-5D0C-40EA-B3A1-1F6A0E62BF7A}" srcId="{AB7C2091-5671-4FB8-A444-5F135C30689D}" destId="{E8EAD1CA-6EE4-469A-8D74-ECE704ECD9C2}" srcOrd="2" destOrd="0" parTransId="{DECA6B58-CA10-46D4-85AD-2C9867E9C775}" sibTransId="{3BF39715-6B66-4E01-B36A-84CCA1991DFC}"/>
    <dgm:cxn modelId="{442F06D6-194C-454F-B8DB-4EC85AED78F8}" type="presOf" srcId="{AB7C2091-5671-4FB8-A444-5F135C30689D}" destId="{5B7DAF37-7F58-4A65-BA76-3B560884BAA2}" srcOrd="0" destOrd="0" presId="urn:microsoft.com/office/officeart/2005/8/layout/default"/>
    <dgm:cxn modelId="{B64F2478-ADD0-4686-B3F4-9DABD17E34CD}" type="presParOf" srcId="{5B7DAF37-7F58-4A65-BA76-3B560884BAA2}" destId="{1FDCE515-BFB0-4823-B459-0618F267576C}" srcOrd="0" destOrd="0" presId="urn:microsoft.com/office/officeart/2005/8/layout/default"/>
    <dgm:cxn modelId="{86FA3BB3-923F-48E0-8DB7-296FF1218751}" type="presParOf" srcId="{5B7DAF37-7F58-4A65-BA76-3B560884BAA2}" destId="{B4570F9E-C6B7-47EF-A1E9-CC31D4CF6D71}" srcOrd="1" destOrd="0" presId="urn:microsoft.com/office/officeart/2005/8/layout/default"/>
    <dgm:cxn modelId="{AD41BAAB-CA0D-414F-BF3A-2AF4D9DDA5BC}" type="presParOf" srcId="{5B7DAF37-7F58-4A65-BA76-3B560884BAA2}" destId="{5E7CE553-D794-43B0-A4F5-9D9E1DF0193F}" srcOrd="2" destOrd="0" presId="urn:microsoft.com/office/officeart/2005/8/layout/default"/>
    <dgm:cxn modelId="{F85F558F-7E8C-4A16-874E-0EA8D2C3EC43}" type="presParOf" srcId="{5B7DAF37-7F58-4A65-BA76-3B560884BAA2}" destId="{AF36F4A8-9C68-47DB-9D77-11966807B25C}" srcOrd="3" destOrd="0" presId="urn:microsoft.com/office/officeart/2005/8/layout/default"/>
    <dgm:cxn modelId="{13510358-4C97-4B89-9892-14F77D0B018E}" type="presParOf" srcId="{5B7DAF37-7F58-4A65-BA76-3B560884BAA2}" destId="{8495E9B0-05FF-46C7-82B0-B1172D07696B}" srcOrd="4" destOrd="0" presId="urn:microsoft.com/office/officeart/2005/8/layout/default"/>
    <dgm:cxn modelId="{545F8D34-D694-49B4-9B45-19F5B7A793DF}" type="presParOf" srcId="{5B7DAF37-7F58-4A65-BA76-3B560884BAA2}" destId="{8181FE18-A37A-4723-8D5D-A817040ABC0B}" srcOrd="5" destOrd="0" presId="urn:microsoft.com/office/officeart/2005/8/layout/default"/>
    <dgm:cxn modelId="{55C34668-E0B0-49E4-B307-E680D640782C}" type="presParOf" srcId="{5B7DAF37-7F58-4A65-BA76-3B560884BAA2}" destId="{F9B79885-AFF0-46B6-8B1B-65ED0A05E9B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CE515-BFB0-4823-B459-0618F267576C}">
      <dsp:nvSpPr>
        <dsp:cNvPr id="0" name=""/>
        <dsp:cNvSpPr/>
      </dsp:nvSpPr>
      <dsp:spPr>
        <a:xfrm>
          <a:off x="629108" y="1055"/>
          <a:ext cx="1386705" cy="83202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Calibri Light" panose="020F0302020204030204"/>
            </a:rPr>
            <a:t>NLP Model Feature Attributions</a:t>
          </a:r>
          <a:endParaRPr lang="en-US" sz="1500" b="1" kern="1200" dirty="0"/>
        </a:p>
      </dsp:txBody>
      <dsp:txXfrm>
        <a:off x="629108" y="1055"/>
        <a:ext cx="1386705" cy="832023"/>
      </dsp:txXfrm>
    </dsp:sp>
    <dsp:sp modelId="{5E7CE553-D794-43B0-A4F5-9D9E1DF0193F}">
      <dsp:nvSpPr>
        <dsp:cNvPr id="0" name=""/>
        <dsp:cNvSpPr/>
      </dsp:nvSpPr>
      <dsp:spPr>
        <a:xfrm>
          <a:off x="2154484" y="1055"/>
          <a:ext cx="1386705" cy="832023"/>
        </a:xfrm>
        <a:prstGeom prst="rect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Calibri Light" panose="020F0302020204030204"/>
            </a:rPr>
            <a:t>Natural Language Counterfactuals</a:t>
          </a:r>
          <a:endParaRPr lang="en-US" sz="1500" b="1" kern="1200" dirty="0"/>
        </a:p>
      </dsp:txBody>
      <dsp:txXfrm>
        <a:off x="2154484" y="1055"/>
        <a:ext cx="1386705" cy="832023"/>
      </dsp:txXfrm>
    </dsp:sp>
    <dsp:sp modelId="{8495E9B0-05FF-46C7-82B0-B1172D07696B}">
      <dsp:nvSpPr>
        <dsp:cNvPr id="0" name=""/>
        <dsp:cNvSpPr/>
      </dsp:nvSpPr>
      <dsp:spPr>
        <a:xfrm>
          <a:off x="629108" y="971749"/>
          <a:ext cx="1386705" cy="832023"/>
        </a:xfrm>
        <a:prstGeom prst="rect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Calibri Light" panose="020F0302020204030204"/>
            </a:rPr>
            <a:t>Rationale Generation</a:t>
          </a:r>
          <a:br>
            <a:rPr lang="en-US" sz="1500" b="1" kern="1200" dirty="0">
              <a:latin typeface="Calibri Light" panose="020F0302020204030204"/>
            </a:rPr>
          </a:br>
          <a:r>
            <a:rPr lang="en-US" sz="1500" b="1" kern="1200" dirty="0">
              <a:latin typeface="Calibri Light" panose="020F0302020204030204"/>
            </a:rPr>
            <a:t>with LLMs</a:t>
          </a:r>
          <a:endParaRPr lang="en-US" sz="1500" b="1" kern="1200" dirty="0"/>
        </a:p>
      </dsp:txBody>
      <dsp:txXfrm>
        <a:off x="629108" y="971749"/>
        <a:ext cx="1386705" cy="832023"/>
      </dsp:txXfrm>
    </dsp:sp>
    <dsp:sp modelId="{F9B79885-AFF0-46B6-8B1B-65ED0A05E9B9}">
      <dsp:nvSpPr>
        <dsp:cNvPr id="0" name=""/>
        <dsp:cNvSpPr/>
      </dsp:nvSpPr>
      <dsp:spPr>
        <a:xfrm>
          <a:off x="2154484" y="971749"/>
          <a:ext cx="1386705" cy="832023"/>
        </a:xfrm>
        <a:prstGeom prst="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Calibri Light" panose="020F0302020204030204"/>
            </a:rPr>
            <a:t>Semantic Similarity</a:t>
          </a:r>
          <a:endParaRPr lang="en-US" sz="1500" b="1" kern="1200" dirty="0"/>
        </a:p>
      </dsp:txBody>
      <dsp:txXfrm>
        <a:off x="2154484" y="971749"/>
        <a:ext cx="1386705" cy="8320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D9CCA-EE1D-4789-B091-7B0064F33497}" type="datetimeFigureOut">
              <a:t>7/1/2024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7DF62-9772-4868-ACAD-7853BC6B34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6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Maybe add more images at each step?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7DF62-9772-4868-ACAD-7853BC6B34E5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55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3.jpeg"/><Relationship Id="rId10" Type="http://schemas.openxmlformats.org/officeDocument/2006/relationships/image" Target="../media/image56.pn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5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sv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5A41CD-0B83-8FAD-3D06-2C988123FF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1000"/>
                    </a14:imgEffect>
                    <a14:imgEffect>
                      <a14:brightnessContrast bright="19000" contras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00000">
            <a:off x="7948540" y="-47185"/>
            <a:ext cx="3684954" cy="36849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A yellow and blue question mark and exclamation marks in a speech bubble&#10;&#10;Description automatically generated">
            <a:extLst>
              <a:ext uri="{FF2B5EF4-FFF2-40B4-BE49-F238E27FC236}">
                <a16:creationId xmlns:a16="http://schemas.microsoft.com/office/drawing/2014/main" id="{EEFFE9F8-F7A5-DD10-7E86-352019D817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46000"/>
                    </a14:imgEffect>
                    <a14:imgEffect>
                      <a14:brightnessContrast bright="17000" contras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545" y="-3011"/>
            <a:ext cx="3587262" cy="360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488414"/>
            <a:ext cx="12191998" cy="1645139"/>
          </a:xfrm>
          <a:prstGeom prst="flowChartAlternateProcess">
            <a:avLst/>
          </a:prstGeo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6600" dirty="0">
                <a:ea typeface="+mj-lt"/>
                <a:cs typeface="+mj-lt"/>
              </a:rPr>
              <a:t>Explanation Dialogues for</a:t>
            </a:r>
            <a:r>
              <a:rPr lang="en-US" dirty="0">
                <a:ea typeface="+mj-lt"/>
                <a:cs typeface="+mj-lt"/>
              </a:rPr>
              <a:t> </a:t>
            </a:r>
            <a:br>
              <a:rPr lang="en-US" dirty="0">
                <a:ea typeface="+mj-lt"/>
                <a:cs typeface="+mj-lt"/>
              </a:rPr>
            </a:br>
            <a:r>
              <a:rPr lang="en-US" sz="5300" dirty="0">
                <a:ea typeface="+mj-lt"/>
                <a:cs typeface="+mj-lt"/>
              </a:rPr>
              <a:t>Understanding Foundation Model Behavior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594262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cs typeface="Calibri"/>
              </a:rPr>
              <a:t>Nils </a:t>
            </a:r>
            <a:r>
              <a:rPr lang="en-US" b="1" dirty="0" err="1">
                <a:cs typeface="Calibri"/>
              </a:rPr>
              <a:t>Feldhus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German Research Center for Artificial Intelligence (DFKI), Berlin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2024-04-30</a:t>
            </a:r>
            <a:endParaRPr lang="en-US" dirty="0">
              <a:ea typeface="Calibri" panose="020F0502020204030204"/>
              <a:cs typeface="Calibri"/>
            </a:endParaRPr>
          </a:p>
          <a:p>
            <a:r>
              <a:rPr lang="en-US" dirty="0">
                <a:ea typeface="Calibri" panose="020F0502020204030204"/>
                <a:cs typeface="Calibri"/>
              </a:rPr>
              <a:t>1st BIFOLD Tutorial Day @ Max Delbrück Center</a:t>
            </a:r>
          </a:p>
        </p:txBody>
      </p:sp>
      <p:pic>
        <p:nvPicPr>
          <p:cNvPr id="6" name="Picture 5" descr="A red logo with white text&#10;&#10;Description automatically generated">
            <a:extLst>
              <a:ext uri="{FF2B5EF4-FFF2-40B4-BE49-F238E27FC236}">
                <a16:creationId xmlns:a16="http://schemas.microsoft.com/office/drawing/2014/main" id="{A30ACB12-C744-8710-B5F3-DCF1B6152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6792" y="5386225"/>
            <a:ext cx="2403231" cy="994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CEEAA1-23F4-DEDB-F3C5-1310E9957B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2182" b="654"/>
          <a:stretch/>
        </p:blipFill>
        <p:spPr>
          <a:xfrm>
            <a:off x="6228185" y="5386876"/>
            <a:ext cx="2495941" cy="99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096B-20BC-22F0-D1D4-97A5754F0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a typeface="Calibri Light"/>
                <a:cs typeface="Calibri Light"/>
              </a:rPr>
              <a:t>Explanation Operations</a:t>
            </a:r>
          </a:p>
        </p:txBody>
      </p:sp>
      <p:pic>
        <p:nvPicPr>
          <p:cNvPr id="4" name="Picture 3" descr="A screenshot of a chat&#10;&#10;Description automatically generated">
            <a:extLst>
              <a:ext uri="{FF2B5EF4-FFF2-40B4-BE49-F238E27FC236}">
                <a16:creationId xmlns:a16="http://schemas.microsoft.com/office/drawing/2014/main" id="{166D6544-6F5E-A751-A2CC-D9BC4A382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" t="1318" r="57" b="-165"/>
          <a:stretch/>
        </p:blipFill>
        <p:spPr>
          <a:xfrm>
            <a:off x="838200" y="1775273"/>
            <a:ext cx="10511302" cy="46676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1ED949-A813-168C-E771-C7A2BD46F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76DE9D-AAFB-45DA-F9EA-82CEB7675D05}"/>
              </a:ext>
            </a:extLst>
          </p:cNvPr>
          <p:cNvSpPr txBox="1"/>
          <p:nvPr/>
        </p:nvSpPr>
        <p:spPr>
          <a:xfrm>
            <a:off x="-1" y="0"/>
            <a:ext cx="37244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Explanation Dialogues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 | Nils </a:t>
            </a:r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Feldhus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5776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B8752CD-859C-EC47-9182-52C2292FA4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638273"/>
              </p:ext>
            </p:extLst>
          </p:nvPr>
        </p:nvGraphicFramePr>
        <p:xfrm>
          <a:off x="535302" y="739541"/>
          <a:ext cx="11138406" cy="5164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2802">
                  <a:extLst>
                    <a:ext uri="{9D8B030D-6E8A-4147-A177-3AD203B41FA5}">
                      <a16:colId xmlns:a16="http://schemas.microsoft.com/office/drawing/2014/main" val="3754118937"/>
                    </a:ext>
                  </a:extLst>
                </a:gridCol>
                <a:gridCol w="3712802">
                  <a:extLst>
                    <a:ext uri="{9D8B030D-6E8A-4147-A177-3AD203B41FA5}">
                      <a16:colId xmlns:a16="http://schemas.microsoft.com/office/drawing/2014/main" val="798475109"/>
                    </a:ext>
                  </a:extLst>
                </a:gridCol>
                <a:gridCol w="3712802">
                  <a:extLst>
                    <a:ext uri="{9D8B030D-6E8A-4147-A177-3AD203B41FA5}">
                      <a16:colId xmlns:a16="http://schemas.microsoft.com/office/drawing/2014/main" val="3993994954"/>
                    </a:ext>
                  </a:extLst>
                </a:gridCol>
              </a:tblGrid>
              <a:tr h="46562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1" i="0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Operation</a:t>
                      </a:r>
                      <a:endParaRPr lang="en-US" sz="1900" b="1" i="0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1" i="0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InterroLang</a:t>
                      </a:r>
                      <a:endParaRPr lang="en-US" sz="1900" b="1" i="0" dirty="0" err="1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700" b="1" i="0" dirty="0" err="1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5829">
                      <a:solidFill>
                        <a:srgbClr val="D8DC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016907"/>
                  </a:ext>
                </a:extLst>
              </a:tr>
              <a:tr h="121061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Intent recognition / Parsing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en-US" sz="2700" b="0" i="0" dirty="0">
                        <a:solidFill>
                          <a:srgbClr val="40404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700" b="0" i="0" dirty="0">
                        <a:solidFill>
                          <a:srgbClr val="40404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>
                      <a:solidFill>
                        <a:srgbClr val="D8DCDC"/>
                      </a:solidFill>
                    </a:lnL>
                    <a:lnR w="5829">
                      <a:solidFill>
                        <a:srgbClr val="D8DCDC"/>
                      </a:solidFill>
                    </a:lnR>
                    <a:lnT w="5829">
                      <a:solidFill>
                        <a:srgbClr val="D8DCDC"/>
                      </a:solidFill>
                    </a:lnT>
                    <a:lnB w="5829">
                      <a:solidFill>
                        <a:srgbClr val="D8DC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046170"/>
                  </a:ext>
                </a:extLst>
              </a:tr>
              <a:tr h="8381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Feature Attribution / </a:t>
                      </a:r>
                      <a:b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27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Saliency Method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en-US" sz="2700" b="0" i="0" u="none" strike="noStrike" dirty="0">
                        <a:solidFill>
                          <a:srgbClr val="40404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700" b="0" i="0" u="none" strike="noStrike" dirty="0">
                        <a:solidFill>
                          <a:srgbClr val="40404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>
                      <a:solidFill>
                        <a:srgbClr val="D8DEDC"/>
                      </a:solidFill>
                    </a:lnL>
                    <a:lnR w="5829">
                      <a:solidFill>
                        <a:srgbClr val="D8DEDC"/>
                      </a:solidFill>
                    </a:lnR>
                    <a:lnT w="5829">
                      <a:solidFill>
                        <a:srgbClr val="D8DCDC"/>
                      </a:solidFill>
                    </a:lnT>
                    <a:lnB w="5829">
                      <a:solidFill>
                        <a:srgbClr val="D8DC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8800697"/>
                  </a:ext>
                </a:extLst>
              </a:tr>
              <a:tr h="46562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Counterfactuals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en-US" sz="2700" b="0" i="0" dirty="0">
                        <a:solidFill>
                          <a:srgbClr val="40404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700" b="0" i="0" dirty="0">
                        <a:solidFill>
                          <a:srgbClr val="40404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 anchor="ctr">
                    <a:lnL w="5829">
                      <a:solidFill>
                        <a:srgbClr val="D8DCDC"/>
                      </a:solidFill>
                    </a:lnL>
                    <a:lnR w="5829">
                      <a:solidFill>
                        <a:srgbClr val="D8DCDC"/>
                      </a:solidFill>
                    </a:lnR>
                    <a:lnT w="5829">
                      <a:solidFill>
                        <a:srgbClr val="D8DCDC"/>
                      </a:solidFill>
                    </a:lnT>
                    <a:lnB w="5829">
                      <a:solidFill>
                        <a:srgbClr val="D8DC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589335"/>
                  </a:ext>
                </a:extLst>
              </a:tr>
              <a:tr h="46562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Adversarial Examples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en-US" sz="2700" b="0" i="0" dirty="0">
                        <a:solidFill>
                          <a:srgbClr val="40404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4639" marR="94639" marT="47319" marB="47319">
                    <a:lnL w="5829">
                      <a:solidFill>
                        <a:srgbClr val="D8DEDC"/>
                      </a:solidFill>
                    </a:lnL>
                    <a:lnR w="5829">
                      <a:solidFill>
                        <a:srgbClr val="D8DEDC"/>
                      </a:solidFill>
                    </a:lnR>
                    <a:lnT w="5829">
                      <a:solidFill>
                        <a:srgbClr val="D8DCDC"/>
                      </a:solidFill>
                    </a:lnT>
                    <a:lnB w="5829">
                      <a:solidFill>
                        <a:srgbClr val="D8DC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830130"/>
                  </a:ext>
                </a:extLst>
              </a:tr>
              <a:tr h="46562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Data Augmentation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en-US" sz="2700" b="0" i="0" dirty="0">
                        <a:solidFill>
                          <a:srgbClr val="40404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4639" marR="94639" marT="47319" marB="47319">
                    <a:lnL w="5829">
                      <a:solidFill>
                        <a:srgbClr val="D8DEDC"/>
                      </a:solidFill>
                    </a:lnL>
                    <a:lnR w="5829">
                      <a:solidFill>
                        <a:srgbClr val="D8DEDC"/>
                      </a:solidFill>
                    </a:lnR>
                    <a:lnT w="5829">
                      <a:solidFill>
                        <a:srgbClr val="D8DCDC"/>
                      </a:solidFill>
                    </a:lnT>
                    <a:lnB w="5829">
                      <a:solidFill>
                        <a:srgbClr val="D8DC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334222"/>
                  </a:ext>
                </a:extLst>
              </a:tr>
              <a:tr h="46562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Rationalization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en-US" sz="2700" b="0" i="0" dirty="0">
                        <a:solidFill>
                          <a:srgbClr val="40404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4639" marR="94639" marT="47319" marB="47319">
                    <a:lnL w="5829">
                      <a:solidFill>
                        <a:srgbClr val="D8DEDC"/>
                      </a:solidFill>
                    </a:lnL>
                    <a:lnR w="5829">
                      <a:solidFill>
                        <a:srgbClr val="D8DEDC"/>
                      </a:solidFill>
                    </a:lnR>
                    <a:lnT w="5829">
                      <a:solidFill>
                        <a:srgbClr val="D8DCDC"/>
                      </a:solidFill>
                    </a:lnT>
                    <a:lnB w="5829">
                      <a:solidFill>
                        <a:srgbClr val="D8DC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996508"/>
                  </a:ext>
                </a:extLst>
              </a:tr>
              <a:tr h="46562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Similar Examples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en-US" sz="2700" b="0" i="0" dirty="0">
                        <a:solidFill>
                          <a:srgbClr val="40404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700" b="0" i="0" dirty="0">
                        <a:solidFill>
                          <a:srgbClr val="40404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>
                      <a:solidFill>
                        <a:srgbClr val="D8DEDC"/>
                      </a:solidFill>
                    </a:lnL>
                    <a:lnR w="5829">
                      <a:solidFill>
                        <a:srgbClr val="D8DEDC"/>
                      </a:solidFill>
                    </a:lnR>
                    <a:lnT w="5829">
                      <a:solidFill>
                        <a:srgbClr val="D8DCDC"/>
                      </a:solidFill>
                    </a:lnT>
                    <a:lnB w="5829">
                      <a:solidFill>
                        <a:srgbClr val="D8DE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649901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BC775DA1-DBFD-DA43-D442-625B5CB07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259" y="15431"/>
            <a:ext cx="9121486" cy="63283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latin typeface="Calibri Light"/>
              </a:rPr>
              <a:t>Building blocks</a:t>
            </a:r>
            <a:endParaRPr lang="en-GB" b="1" dirty="0">
              <a:cs typeface="Calibri Ligh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90F5BA-3CD7-8FE3-FF71-40656AC0B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869" y="-727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41B5C1-8AC9-7730-CBC6-C091D2F22F95}"/>
              </a:ext>
            </a:extLst>
          </p:cNvPr>
          <p:cNvSpPr txBox="1"/>
          <p:nvPr/>
        </p:nvSpPr>
        <p:spPr>
          <a:xfrm>
            <a:off x="-1" y="0"/>
            <a:ext cx="37244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Explanation Dialogues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 | Nils </a:t>
            </a:r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Feldhus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4674C1-0E6E-3D7B-F380-42BCC8625DCB}"/>
              </a:ext>
            </a:extLst>
          </p:cNvPr>
          <p:cNvGraphicFramePr>
            <a:graphicFrameLocks noGrp="1"/>
          </p:cNvGraphicFramePr>
          <p:nvPr/>
        </p:nvGraphicFramePr>
        <p:xfrm>
          <a:off x="535302" y="739541"/>
          <a:ext cx="11138406" cy="5283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2802">
                  <a:extLst>
                    <a:ext uri="{9D8B030D-6E8A-4147-A177-3AD203B41FA5}">
                      <a16:colId xmlns:a16="http://schemas.microsoft.com/office/drawing/2014/main" val="3754118937"/>
                    </a:ext>
                  </a:extLst>
                </a:gridCol>
                <a:gridCol w="3712802">
                  <a:extLst>
                    <a:ext uri="{9D8B030D-6E8A-4147-A177-3AD203B41FA5}">
                      <a16:colId xmlns:a16="http://schemas.microsoft.com/office/drawing/2014/main" val="798475109"/>
                    </a:ext>
                  </a:extLst>
                </a:gridCol>
                <a:gridCol w="3712802">
                  <a:extLst>
                    <a:ext uri="{9D8B030D-6E8A-4147-A177-3AD203B41FA5}">
                      <a16:colId xmlns:a16="http://schemas.microsoft.com/office/drawing/2014/main" val="3993994954"/>
                    </a:ext>
                  </a:extLst>
                </a:gridCol>
              </a:tblGrid>
              <a:tr h="46562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1" i="0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Operation</a:t>
                      </a:r>
                      <a:endParaRPr lang="en-US" sz="1900" b="1" i="0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1" i="0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InterroLang</a:t>
                      </a:r>
                      <a:endParaRPr lang="en-US" sz="1900" b="1" i="0" dirty="0" err="1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700" b="1" i="0" dirty="0" err="1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5829">
                      <a:solidFill>
                        <a:srgbClr val="D8DC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016907"/>
                  </a:ext>
                </a:extLst>
              </a:tr>
              <a:tr h="121061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Intent recognition / Parsing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GPT-Neo (2.7B)</a:t>
                      </a:r>
                      <a:b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FLAN-T5-base (250M)</a:t>
                      </a:r>
                      <a:b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BERT + Adapter (110M)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700" b="0" i="0" dirty="0">
                        <a:solidFill>
                          <a:srgbClr val="40404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>
                      <a:solidFill>
                        <a:srgbClr val="D8DCDC"/>
                      </a:solidFill>
                    </a:lnL>
                    <a:lnR w="5829">
                      <a:solidFill>
                        <a:srgbClr val="D8DCDC"/>
                      </a:solidFill>
                    </a:lnR>
                    <a:lnT w="5829">
                      <a:solidFill>
                        <a:srgbClr val="D8DCDC"/>
                      </a:solidFill>
                    </a:lnT>
                    <a:lnB w="5829">
                      <a:solidFill>
                        <a:srgbClr val="D8DC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046170"/>
                  </a:ext>
                </a:extLst>
              </a:tr>
              <a:tr h="8381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Feature Attribution / </a:t>
                      </a:r>
                      <a:b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27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Saliency Method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u="none" strike="noStrike" err="1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Captum</a:t>
                      </a:r>
                      <a:endParaRPr lang="en-US" sz="1900" b="0" i="0" err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ase"/>
                      <a:r>
                        <a:rPr lang="en-US" sz="27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Integrated Gradients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700" b="0" i="0" u="none" strike="noStrike" dirty="0">
                        <a:solidFill>
                          <a:srgbClr val="40404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>
                      <a:solidFill>
                        <a:srgbClr val="D8DEDC"/>
                      </a:solidFill>
                    </a:lnL>
                    <a:lnR w="5829">
                      <a:solidFill>
                        <a:srgbClr val="D8DEDC"/>
                      </a:solidFill>
                    </a:lnR>
                    <a:lnT w="5829">
                      <a:solidFill>
                        <a:srgbClr val="D8DCDC"/>
                      </a:solidFill>
                    </a:lnT>
                    <a:lnB w="5829">
                      <a:solidFill>
                        <a:srgbClr val="D8DC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8800697"/>
                  </a:ext>
                </a:extLst>
              </a:tr>
              <a:tr h="46562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Counterfactuals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Polyjuice (GPT-2)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700" b="0" i="0" dirty="0">
                        <a:solidFill>
                          <a:srgbClr val="40404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 anchor="ctr">
                    <a:lnL w="5829">
                      <a:solidFill>
                        <a:srgbClr val="D8DCDC"/>
                      </a:solidFill>
                    </a:lnL>
                    <a:lnR w="5829">
                      <a:solidFill>
                        <a:srgbClr val="D8DCDC"/>
                      </a:solidFill>
                    </a:lnR>
                    <a:lnT w="5829">
                      <a:solidFill>
                        <a:srgbClr val="D8DCDC"/>
                      </a:solidFill>
                    </a:lnT>
                    <a:lnB w="5829">
                      <a:solidFill>
                        <a:srgbClr val="D8DC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589335"/>
                  </a:ext>
                </a:extLst>
              </a:tr>
              <a:tr h="46562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Adversarial Examples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err="1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OpenAttack</a:t>
                      </a:r>
                      <a:endParaRPr lang="en-US" sz="1900" b="0" i="0" err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4639" marR="94639" marT="47319" marB="47319">
                    <a:lnL w="5829">
                      <a:solidFill>
                        <a:srgbClr val="D8DEDC"/>
                      </a:solidFill>
                    </a:lnL>
                    <a:lnR w="5829">
                      <a:solidFill>
                        <a:srgbClr val="D8DEDC"/>
                      </a:solidFill>
                    </a:lnR>
                    <a:lnT w="5829">
                      <a:solidFill>
                        <a:srgbClr val="D8DCDC"/>
                      </a:solidFill>
                    </a:lnT>
                    <a:lnB w="5829">
                      <a:solidFill>
                        <a:srgbClr val="D8DC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830130"/>
                  </a:ext>
                </a:extLst>
              </a:tr>
              <a:tr h="46562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Data Augmentation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err="1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NLPAug</a:t>
                      </a:r>
                      <a:endParaRPr lang="en-US" sz="1900" b="0" i="0" err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4639" marR="94639" marT="47319" marB="47319">
                    <a:lnL w="5829">
                      <a:solidFill>
                        <a:srgbClr val="D8DEDC"/>
                      </a:solidFill>
                    </a:lnL>
                    <a:lnR w="5829">
                      <a:solidFill>
                        <a:srgbClr val="D8DEDC"/>
                      </a:solidFill>
                    </a:lnR>
                    <a:lnT w="5829">
                      <a:solidFill>
                        <a:srgbClr val="D8DCDC"/>
                      </a:solidFill>
                    </a:lnT>
                    <a:lnB w="5829">
                      <a:solidFill>
                        <a:srgbClr val="D8DC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334222"/>
                  </a:ext>
                </a:extLst>
              </a:tr>
              <a:tr h="46562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Rationalization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Dolly v2 (3B)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4639" marR="94639" marT="47319" marB="47319">
                    <a:lnL w="5829">
                      <a:solidFill>
                        <a:srgbClr val="D8DEDC"/>
                      </a:solidFill>
                    </a:lnL>
                    <a:lnR w="5829">
                      <a:solidFill>
                        <a:srgbClr val="D8DEDC"/>
                      </a:solidFill>
                    </a:lnR>
                    <a:lnT w="5829">
                      <a:solidFill>
                        <a:srgbClr val="D8DCDC"/>
                      </a:solidFill>
                    </a:lnT>
                    <a:lnB w="5829">
                      <a:solidFill>
                        <a:srgbClr val="D8DC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996508"/>
                  </a:ext>
                </a:extLst>
              </a:tr>
              <a:tr h="46562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Similar Examples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SBERT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700" b="0" i="0" dirty="0">
                        <a:solidFill>
                          <a:srgbClr val="40404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>
                      <a:solidFill>
                        <a:srgbClr val="D8DEDC"/>
                      </a:solidFill>
                    </a:lnL>
                    <a:lnR w="5829">
                      <a:solidFill>
                        <a:srgbClr val="D8DEDC"/>
                      </a:solidFill>
                    </a:lnR>
                    <a:lnT w="5829">
                      <a:solidFill>
                        <a:srgbClr val="D8DCDC"/>
                      </a:solidFill>
                    </a:lnT>
                    <a:lnB w="5829">
                      <a:solidFill>
                        <a:srgbClr val="D8DE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649901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00F4ECB-DE78-6CA9-7B4C-CF926B16E2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981355"/>
              </p:ext>
            </p:extLst>
          </p:nvPr>
        </p:nvGraphicFramePr>
        <p:xfrm>
          <a:off x="541460" y="745699"/>
          <a:ext cx="11138406" cy="5283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2802">
                  <a:extLst>
                    <a:ext uri="{9D8B030D-6E8A-4147-A177-3AD203B41FA5}">
                      <a16:colId xmlns:a16="http://schemas.microsoft.com/office/drawing/2014/main" val="3754118937"/>
                    </a:ext>
                  </a:extLst>
                </a:gridCol>
                <a:gridCol w="3712802">
                  <a:extLst>
                    <a:ext uri="{9D8B030D-6E8A-4147-A177-3AD203B41FA5}">
                      <a16:colId xmlns:a16="http://schemas.microsoft.com/office/drawing/2014/main" val="798475109"/>
                    </a:ext>
                  </a:extLst>
                </a:gridCol>
                <a:gridCol w="3712802">
                  <a:extLst>
                    <a:ext uri="{9D8B030D-6E8A-4147-A177-3AD203B41FA5}">
                      <a16:colId xmlns:a16="http://schemas.microsoft.com/office/drawing/2014/main" val="3993994954"/>
                    </a:ext>
                  </a:extLst>
                </a:gridCol>
              </a:tblGrid>
              <a:tr h="46562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1" i="0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Operation</a:t>
                      </a:r>
                      <a:endParaRPr lang="en-US" sz="1900" b="1" i="0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1" i="0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InterroLang</a:t>
                      </a:r>
                      <a:endParaRPr lang="en-US" sz="1900" b="1" i="0" dirty="0" err="1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700" b="1" i="0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LLMCheckup</a:t>
                      </a:r>
                    </a:p>
                  </a:txBody>
                  <a:tcPr marL="94639" marR="94639" marT="47319" marB="47319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5829">
                      <a:solidFill>
                        <a:srgbClr val="D8DC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016907"/>
                  </a:ext>
                </a:extLst>
              </a:tr>
              <a:tr h="121061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Intent recognition / Parsing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GPT-Neo (2.7B)</a:t>
                      </a:r>
                      <a:b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FLAN-T5-base (250M)</a:t>
                      </a:r>
                      <a:b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BERT + Adapter (110M)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Llama2 (7B – 70B)</a:t>
                      </a:r>
                      <a:endParaRPr lang="en-US"/>
                    </a:p>
                    <a:p>
                      <a:pPr lvl="0" algn="l">
                        <a:buNone/>
                      </a:pPr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Mistral (7B)</a:t>
                      </a:r>
                      <a:b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20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Pythia, Falcon, …</a:t>
                      </a:r>
                      <a:endParaRPr lang="en-US"/>
                    </a:p>
                  </a:txBody>
                  <a:tcPr marL="94639" marR="94639" marT="47319" marB="47319">
                    <a:lnL w="5829">
                      <a:solidFill>
                        <a:srgbClr val="D8DCDC"/>
                      </a:solidFill>
                    </a:lnL>
                    <a:lnR w="5829">
                      <a:solidFill>
                        <a:srgbClr val="D8DCDC"/>
                      </a:solidFill>
                    </a:lnR>
                    <a:lnT w="5829">
                      <a:solidFill>
                        <a:srgbClr val="D8DCDC"/>
                      </a:solidFill>
                    </a:lnT>
                    <a:lnB w="5829">
                      <a:solidFill>
                        <a:srgbClr val="D8DC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046170"/>
                  </a:ext>
                </a:extLst>
              </a:tr>
              <a:tr h="8381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Feature Attribution / </a:t>
                      </a:r>
                      <a:b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27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Saliency Method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u="none" strike="noStrike" err="1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Captum</a:t>
                      </a:r>
                      <a:endParaRPr lang="en-US" sz="1900" b="0" i="0" err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ase"/>
                      <a:r>
                        <a:rPr lang="en-US" sz="27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Integrated Gradients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700" b="0" i="0" u="none" strike="noStrike" dirty="0" err="1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Inseq</a:t>
                      </a:r>
                      <a:br>
                        <a:rPr lang="en-US" sz="27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27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11 saliency methods</a:t>
                      </a:r>
                    </a:p>
                  </a:txBody>
                  <a:tcPr marL="94639" marR="94639" marT="47319" marB="47319">
                    <a:lnL w="5829">
                      <a:solidFill>
                        <a:srgbClr val="D8DEDC"/>
                      </a:solidFill>
                    </a:lnL>
                    <a:lnR w="5829">
                      <a:solidFill>
                        <a:srgbClr val="D8DEDC"/>
                      </a:solidFill>
                    </a:lnR>
                    <a:lnT w="5829">
                      <a:solidFill>
                        <a:srgbClr val="D8DCDC"/>
                      </a:solidFill>
                    </a:lnT>
                    <a:lnB w="5829">
                      <a:solidFill>
                        <a:srgbClr val="D8DC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8800697"/>
                  </a:ext>
                </a:extLst>
              </a:tr>
              <a:tr h="46562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Counterfactuals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Polyjuice (GPT-2)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Llama2 (7B – 70B)</a:t>
                      </a:r>
                    </a:p>
                    <a:p>
                      <a:pPr lvl="0" algn="l">
                        <a:buNone/>
                      </a:pPr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Mistral ​(7B)​​</a:t>
                      </a:r>
                    </a:p>
                    <a:p>
                      <a:pPr lvl="0" algn="l">
                        <a:buNone/>
                      </a:pPr>
                      <a:r>
                        <a:rPr lang="en-US" sz="20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Pythia, Falcon, …</a:t>
                      </a:r>
                    </a:p>
                  </a:txBody>
                  <a:tcPr marL="94639" marR="94639" marT="47319" marB="47319" anchor="ctr">
                    <a:lnL w="5829">
                      <a:solidFill>
                        <a:srgbClr val="D8DCDC"/>
                      </a:solidFill>
                    </a:lnL>
                    <a:lnR w="5829">
                      <a:solidFill>
                        <a:srgbClr val="D8DCDC"/>
                      </a:solidFill>
                    </a:lnR>
                    <a:lnT w="5829">
                      <a:solidFill>
                        <a:srgbClr val="D8DCDC"/>
                      </a:solidFill>
                    </a:lnT>
                    <a:lnB w="5829">
                      <a:solidFill>
                        <a:srgbClr val="D8DC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589335"/>
                  </a:ext>
                </a:extLst>
              </a:tr>
              <a:tr h="46562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Adversarial Examples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err="1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OpenAttack</a:t>
                      </a:r>
                      <a:endParaRPr lang="en-US" sz="1900" b="0" i="0" err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4639" marR="94639" marT="47319" marB="47319">
                    <a:lnL w="5829">
                      <a:solidFill>
                        <a:srgbClr val="D8DEDC"/>
                      </a:solidFill>
                    </a:lnL>
                    <a:lnR w="5829">
                      <a:solidFill>
                        <a:srgbClr val="D8DEDC"/>
                      </a:solidFill>
                    </a:lnR>
                    <a:lnT w="5829">
                      <a:solidFill>
                        <a:srgbClr val="D8DCDC"/>
                      </a:solidFill>
                    </a:lnT>
                    <a:lnB w="5829">
                      <a:solidFill>
                        <a:srgbClr val="D8DC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830130"/>
                  </a:ext>
                </a:extLst>
              </a:tr>
              <a:tr h="46562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Data Augmentation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err="1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NLPAug</a:t>
                      </a:r>
                      <a:endParaRPr lang="en-US" sz="1900" b="0" i="0" err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4639" marR="94639" marT="47319" marB="47319">
                    <a:lnL w="5829">
                      <a:solidFill>
                        <a:srgbClr val="D8DEDC"/>
                      </a:solidFill>
                    </a:lnL>
                    <a:lnR w="5829">
                      <a:solidFill>
                        <a:srgbClr val="D8DEDC"/>
                      </a:solidFill>
                    </a:lnR>
                    <a:lnT w="5829">
                      <a:solidFill>
                        <a:srgbClr val="D8DCDC"/>
                      </a:solidFill>
                    </a:lnT>
                    <a:lnB w="5829">
                      <a:solidFill>
                        <a:srgbClr val="D8DC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334222"/>
                  </a:ext>
                </a:extLst>
              </a:tr>
              <a:tr h="46562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Rationalization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Dolly v2 (3B)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4639" marR="94639" marT="47319" marB="47319">
                    <a:lnL w="5829">
                      <a:solidFill>
                        <a:srgbClr val="D8DEDC"/>
                      </a:solidFill>
                    </a:lnL>
                    <a:lnR w="5829">
                      <a:solidFill>
                        <a:srgbClr val="D8DEDC"/>
                      </a:solidFill>
                    </a:lnR>
                    <a:lnT w="5829">
                      <a:solidFill>
                        <a:srgbClr val="D8DCDC"/>
                      </a:solidFill>
                    </a:lnT>
                    <a:lnB w="5829">
                      <a:solidFill>
                        <a:srgbClr val="D8DC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996508"/>
                  </a:ext>
                </a:extLst>
              </a:tr>
              <a:tr h="46562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Similar Examples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SBERT</a:t>
                      </a:r>
                      <a:endParaRPr lang="en-US" sz="1900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39" marR="94639" marT="47319" marB="47319">
                    <a:lnL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829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829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700" b="0" i="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SBERT</a:t>
                      </a:r>
                    </a:p>
                  </a:txBody>
                  <a:tcPr marL="94639" marR="94639" marT="47319" marB="47319">
                    <a:lnL w="5829">
                      <a:solidFill>
                        <a:srgbClr val="D8DEDC"/>
                      </a:solidFill>
                    </a:lnL>
                    <a:lnR w="5829">
                      <a:solidFill>
                        <a:srgbClr val="D8DEDC"/>
                      </a:solidFill>
                    </a:lnR>
                    <a:lnT w="5829">
                      <a:solidFill>
                        <a:srgbClr val="D8DCDC"/>
                      </a:solidFill>
                    </a:lnT>
                    <a:lnB w="5829">
                      <a:solidFill>
                        <a:srgbClr val="D8DED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649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295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CBB59-B920-8706-7928-9E6196832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40" y="365125"/>
            <a:ext cx="10515600" cy="1325563"/>
          </a:xfrm>
        </p:spPr>
        <p:txBody>
          <a:bodyPr/>
          <a:lstStyle/>
          <a:p>
            <a:pPr algn="ctr"/>
            <a:r>
              <a:rPr lang="en-GB" sz="4400" b="0" i="0" u="none" strike="noStrike" baseline="0">
                <a:solidFill>
                  <a:srgbClr val="000000"/>
                </a:solidFill>
                <a:latin typeface="Calibri Light"/>
              </a:rPr>
              <a:t>How to recognize user intent</a:t>
            </a:r>
            <a:endParaRPr lang="en-US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4" name="Picture 3" descr="A diagram of a diagram&#10;&#10;Description automatically generated">
            <a:extLst>
              <a:ext uri="{FF2B5EF4-FFF2-40B4-BE49-F238E27FC236}">
                <a16:creationId xmlns:a16="http://schemas.microsoft.com/office/drawing/2014/main" id="{79D1B9C9-793C-FE82-B50F-736038320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" r="58747" b="-345"/>
          <a:stretch/>
        </p:blipFill>
        <p:spPr>
          <a:xfrm>
            <a:off x="139008" y="1686962"/>
            <a:ext cx="4914293" cy="4524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071112-17E1-34EB-5A5F-A067F4810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365B23-0A10-7D37-4424-428E4F09F9B6}"/>
              </a:ext>
            </a:extLst>
          </p:cNvPr>
          <p:cNvSpPr txBox="1"/>
          <p:nvPr/>
        </p:nvSpPr>
        <p:spPr>
          <a:xfrm>
            <a:off x="-1" y="0"/>
            <a:ext cx="37244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Explanation Dialogues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 | Nils </a:t>
            </a:r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Feldhus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pic>
        <p:nvPicPr>
          <p:cNvPr id="8" name="Picture 7" descr="A diagram of a diagram&#10;&#10;Description automatically generated">
            <a:extLst>
              <a:ext uri="{FF2B5EF4-FFF2-40B4-BE49-F238E27FC236}">
                <a16:creationId xmlns:a16="http://schemas.microsoft.com/office/drawing/2014/main" id="{1894DDF8-F330-84F9-0B6E-61BAF326CF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" r="27219" b="-345"/>
          <a:stretch/>
        </p:blipFill>
        <p:spPr>
          <a:xfrm>
            <a:off x="139008" y="1686962"/>
            <a:ext cx="8669989" cy="4524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descr="A diagram of a diagram&#10;&#10;Description automatically generated">
            <a:extLst>
              <a:ext uri="{FF2B5EF4-FFF2-40B4-BE49-F238E27FC236}">
                <a16:creationId xmlns:a16="http://schemas.microsoft.com/office/drawing/2014/main" id="{7903838A-84D7-0589-30C8-FB6A0ABAB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08" y="1682221"/>
            <a:ext cx="11912483" cy="45137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7753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3E2ED-49B2-AAD4-2E69-A1A597907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5821" y="619125"/>
            <a:ext cx="7598954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Calibri Light"/>
                <a:cs typeface="Calibri Light"/>
              </a:rPr>
              <a:t>Experiments: Intent recognition</a:t>
            </a:r>
            <a:br>
              <a:rPr lang="en-US" dirty="0">
                <a:ea typeface="Calibri Light"/>
                <a:cs typeface="Calibri Light"/>
              </a:rPr>
            </a:br>
            <a:r>
              <a:rPr lang="en-US" sz="2700" dirty="0">
                <a:ea typeface="Calibri Light"/>
                <a:cs typeface="Calibri Light"/>
              </a:rPr>
              <a:t>Exact match accuracy</a:t>
            </a:r>
            <a:br>
              <a:rPr lang="en-US" sz="2700" dirty="0">
                <a:ea typeface="Calibri Light"/>
                <a:cs typeface="Calibri Light"/>
              </a:rPr>
            </a:br>
            <a:r>
              <a:rPr lang="en-US" sz="2700" dirty="0">
                <a:ea typeface="Calibri Light"/>
                <a:cs typeface="Calibri Light"/>
              </a:rPr>
              <a:t>for mapping user question onto explanation operation</a:t>
            </a:r>
          </a:p>
        </p:txBody>
      </p:sp>
      <p:pic>
        <p:nvPicPr>
          <p:cNvPr id="4" name="Picture 3" descr="A table with numbers and text&#10;&#10;Description automatically generated">
            <a:extLst>
              <a:ext uri="{FF2B5EF4-FFF2-40B4-BE49-F238E27FC236}">
                <a16:creationId xmlns:a16="http://schemas.microsoft.com/office/drawing/2014/main" id="{E7031135-E0D7-94F3-55FD-92F95C4CB9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4" r="118" b="45221"/>
          <a:stretch/>
        </p:blipFill>
        <p:spPr>
          <a:xfrm>
            <a:off x="628858" y="2424657"/>
            <a:ext cx="10930295" cy="17569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5F25D4-0000-9A3F-F3E1-C29EB72E0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13</a:t>
            </a:fld>
            <a:endParaRPr lang="en-GB"/>
          </a:p>
        </p:txBody>
      </p:sp>
      <p:pic>
        <p:nvPicPr>
          <p:cNvPr id="5" name="Picture 4" descr="A cartoon of a robot with a light bulb&#10;&#10;Description automatically generated">
            <a:extLst>
              <a:ext uri="{FF2B5EF4-FFF2-40B4-BE49-F238E27FC236}">
                <a16:creationId xmlns:a16="http://schemas.microsoft.com/office/drawing/2014/main" id="{7C8587F5-D7D5-AD00-86C1-7DCBD45D8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>
            <a:off x="2024535" y="167640"/>
            <a:ext cx="2072640" cy="2092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CA2581-8F17-AF2C-3C17-BA356968B26C}"/>
              </a:ext>
            </a:extLst>
          </p:cNvPr>
          <p:cNvSpPr txBox="1"/>
          <p:nvPr/>
        </p:nvSpPr>
        <p:spPr>
          <a:xfrm>
            <a:off x="-1" y="0"/>
            <a:ext cx="37244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Explanation Dialogues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 | Nils </a:t>
            </a:r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Feldhus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pic>
        <p:nvPicPr>
          <p:cNvPr id="9" name="Picture 8" descr="A table with numbers and text&#10;&#10;Description automatically generated">
            <a:extLst>
              <a:ext uri="{FF2B5EF4-FFF2-40B4-BE49-F238E27FC236}">
                <a16:creationId xmlns:a16="http://schemas.microsoft.com/office/drawing/2014/main" id="{576F08F6-3D95-E441-0E8B-39629C41C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6" r="130" b="29953"/>
          <a:stretch/>
        </p:blipFill>
        <p:spPr>
          <a:xfrm>
            <a:off x="628858" y="2424657"/>
            <a:ext cx="10928960" cy="226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0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DADC0-E3AC-48D5-23A8-9EF2122DA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A cartoon of a robot with a light bulb&#10;&#10;Description automatically generated">
            <a:extLst>
              <a:ext uri="{FF2B5EF4-FFF2-40B4-BE49-F238E27FC236}">
                <a16:creationId xmlns:a16="http://schemas.microsoft.com/office/drawing/2014/main" id="{CE7E8A94-C7B5-BD29-F091-7BFEAD5C9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0000">
            <a:off x="1690188" y="167640"/>
            <a:ext cx="2072640" cy="209296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E624CB7-D410-57C5-FFE5-0E4992B6C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944" y="90391"/>
            <a:ext cx="7762240" cy="1325563"/>
          </a:xfrm>
        </p:spPr>
        <p:txBody>
          <a:bodyPr>
            <a:normAutofit/>
          </a:bodyPr>
          <a:lstStyle/>
          <a:p>
            <a:r>
              <a:rPr lang="en-US" dirty="0">
                <a:ea typeface="Calibri Light"/>
                <a:cs typeface="Calibri Light"/>
              </a:rPr>
              <a:t>Intent recognition </a:t>
            </a:r>
            <a:r>
              <a:rPr lang="en-US" u="sng" dirty="0">
                <a:ea typeface="Calibri Light"/>
                <a:cs typeface="Calibri Light"/>
              </a:rPr>
              <a:t>with LLMs</a:t>
            </a:r>
            <a:br>
              <a:rPr lang="en-US" u="sng" dirty="0">
                <a:ea typeface="Calibri Light"/>
                <a:cs typeface="Calibri Light"/>
              </a:rPr>
            </a:br>
            <a:r>
              <a:rPr lang="en-US" dirty="0">
                <a:ea typeface="Calibri Light"/>
                <a:cs typeface="Calibri Light"/>
              </a:rPr>
              <a:t>Multi-prompt Parsing</a:t>
            </a:r>
            <a:endParaRPr lang="en-US" altLang="zh-CN" dirty="0">
              <a:cs typeface="Calibri Light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DFF0F6F3-448D-624F-274C-03669C9FB239}"/>
              </a:ext>
            </a:extLst>
          </p:cNvPr>
          <p:cNvSpPr txBox="1">
            <a:spLocks/>
          </p:cNvSpPr>
          <p:nvPr/>
        </p:nvSpPr>
        <p:spPr>
          <a:xfrm>
            <a:off x="1433" y="2422670"/>
            <a:ext cx="7415916" cy="411558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ea typeface="宋体"/>
                <a:cs typeface="Calibri" panose="020F0502020204030204"/>
              </a:rPr>
              <a:t>User question: </a:t>
            </a:r>
            <a:br>
              <a:rPr lang="zh-CN" altLang="en-US" dirty="0">
                <a:ea typeface="宋体"/>
                <a:cs typeface="+mn-lt"/>
              </a:rPr>
            </a:br>
            <a:r>
              <a:rPr lang="zh-CN" altLang="en-US" i="1" dirty="0">
                <a:ea typeface="+mn-lt"/>
                <a:cs typeface="+mn-lt"/>
              </a:rPr>
              <a:t>  </a:t>
            </a:r>
            <a:r>
              <a:rPr lang="zh-CN" i="1" dirty="0">
                <a:ea typeface="+mn-lt"/>
                <a:cs typeface="+mn-lt"/>
              </a:rPr>
              <a:t>What's</a:t>
            </a:r>
            <a:r>
              <a:rPr lang="zh-CN" altLang="en-US" i="1" dirty="0">
                <a:ea typeface="+mn-lt"/>
                <a:cs typeface="+mn-lt"/>
              </a:rPr>
              <a:t> </a:t>
            </a:r>
            <a:r>
              <a:rPr lang="en-US" altLang="en-US" i="1" u="sng" dirty="0">
                <a:ea typeface="+mn-lt"/>
                <a:cs typeface="+mn-lt"/>
              </a:rPr>
              <a:t>the</a:t>
            </a:r>
            <a:r>
              <a:rPr lang="zh-CN" i="1" u="sng" dirty="0">
                <a:ea typeface="+mn-lt"/>
                <a:cs typeface="+mn-lt"/>
              </a:rPr>
              <a:t> important feature</a:t>
            </a:r>
            <a:r>
              <a:rPr lang="zh-CN" i="1" dirty="0">
                <a:ea typeface="+mn-lt"/>
                <a:cs typeface="+mn-lt"/>
              </a:rPr>
              <a:t> </a:t>
            </a:r>
            <a:br>
              <a:rPr lang="zh-CN" altLang="en-US" i="1" dirty="0">
                <a:ea typeface="+mn-lt"/>
                <a:cs typeface="+mn-lt"/>
              </a:rPr>
            </a:br>
            <a:r>
              <a:rPr lang="zh-CN" altLang="en-US" i="1">
                <a:ea typeface="+mn-lt"/>
                <a:cs typeface="+mn-lt"/>
              </a:rPr>
              <a:t>  </a:t>
            </a:r>
            <a:r>
              <a:rPr lang="zh-CN" i="1">
                <a:ea typeface="+mn-lt"/>
                <a:cs typeface="+mn-lt"/>
              </a:rPr>
              <a:t>for data point 33 </a:t>
            </a:r>
            <a:r>
              <a:rPr lang="en-US" altLang="zh-CN" i="1" dirty="0">
                <a:ea typeface="+mn-lt"/>
                <a:cs typeface="+mn-lt"/>
              </a:rPr>
              <a:t>according</a:t>
            </a:r>
            <a:r>
              <a:rPr lang="zh-CN" altLang="en-US" i="1" dirty="0">
                <a:ea typeface="+mn-lt"/>
                <a:cs typeface="+mn-lt"/>
              </a:rPr>
              <a:t> </a:t>
            </a:r>
            <a:r>
              <a:rPr lang="en-US" altLang="zh-CN" i="1" dirty="0">
                <a:ea typeface="+mn-lt"/>
                <a:cs typeface="+mn-lt"/>
              </a:rPr>
              <a:t>to</a:t>
            </a:r>
            <a:r>
              <a:rPr lang="zh-CN" i="1" dirty="0">
                <a:ea typeface="+mn-lt"/>
                <a:cs typeface="+mn-lt"/>
              </a:rPr>
              <a:t> </a:t>
            </a:r>
            <a:r>
              <a:rPr lang="en-US" altLang="zh-CN" i="1" dirty="0">
                <a:ea typeface="+mn-lt"/>
                <a:cs typeface="+mn-lt"/>
              </a:rPr>
              <a:t>LIME</a:t>
            </a:r>
            <a:r>
              <a:rPr lang="zh-CN" i="1">
                <a:ea typeface="+mn-lt"/>
                <a:cs typeface="+mn-lt"/>
              </a:rPr>
              <a:t>?</a:t>
            </a:r>
            <a:br>
              <a:rPr lang="zh-CN" i="1" dirty="0">
                <a:ea typeface="+mn-lt"/>
                <a:cs typeface="+mn-lt"/>
              </a:rPr>
            </a:br>
            <a:endParaRPr lang="zh-CN" i="1" dirty="0"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en-US" altLang="zh-CN" dirty="0">
                <a:ea typeface="宋体"/>
                <a:cs typeface="Calibri" panose="020F0502020204030204"/>
              </a:rPr>
              <a:t>Predict all operations in their base format </a:t>
            </a:r>
            <a:br>
              <a:rPr lang="en-US" altLang="zh-CN" dirty="0">
                <a:solidFill>
                  <a:srgbClr val="000000"/>
                </a:solidFill>
                <a:latin typeface="Calibri"/>
                <a:ea typeface="宋体"/>
                <a:cs typeface="Calibri" panose="020F0502020204030204"/>
              </a:rPr>
            </a:b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Courier New"/>
                <a:ea typeface="宋体"/>
                <a:cs typeface="Calibri" panose="020F0502020204030204"/>
              </a:rPr>
              <a:t>filter and </a:t>
            </a:r>
            <a:r>
              <a:rPr lang="en-US" altLang="zh-CN" sz="2400" b="1" dirty="0" err="1">
                <a:solidFill>
                  <a:schemeClr val="accent6">
                    <a:lumMod val="75000"/>
                  </a:schemeClr>
                </a:solidFill>
                <a:latin typeface="Courier New"/>
                <a:ea typeface="宋体"/>
                <a:cs typeface="Calibri" panose="020F0502020204030204"/>
              </a:rPr>
              <a:t>nlpattribute</a:t>
            </a:r>
            <a:b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Courier New"/>
                <a:ea typeface="宋体"/>
                <a:cs typeface="Calibri" panose="020F0502020204030204"/>
              </a:rPr>
            </a:br>
            <a:r>
              <a:rPr lang="en-US" sz="2400" dirty="0">
                <a:ea typeface="+mn-lt"/>
                <a:cs typeface="+mn-lt"/>
              </a:rPr>
              <a:t>     1️⃣          2️⃣                  3️⃣</a:t>
            </a:r>
            <a:endParaRPr lang="en-US" altLang="zh-CN" sz="2400" b="1" dirty="0">
              <a:solidFill>
                <a:schemeClr val="accent6">
                  <a:lumMod val="75000"/>
                </a:schemeClr>
              </a:solidFill>
              <a:latin typeface="Courier New"/>
              <a:ea typeface="宋体"/>
              <a:cs typeface="Calibri" panose="020F0502020204030204"/>
            </a:endParaRPr>
          </a:p>
          <a:p>
            <a:pPr marL="514350" indent="-514350">
              <a:buAutoNum type="arabicPeriod"/>
            </a:pPr>
            <a:r>
              <a:rPr lang="en-US" altLang="zh-CN" dirty="0">
                <a:ea typeface="宋体"/>
                <a:cs typeface="Calibri" panose="020F0502020204030204"/>
              </a:rPr>
              <a:t>Additionally prompt the model to fill in parameters and attributes of functions</a:t>
            </a:r>
            <a:br>
              <a:rPr lang="en-US" altLang="zh-CN" dirty="0">
                <a:ea typeface="宋体"/>
                <a:cs typeface="Calibri" panose="020F0502020204030204"/>
              </a:rPr>
            </a:b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Courier New"/>
                <a:ea typeface="宋体"/>
                <a:cs typeface="Calibri" panose="020F0502020204030204"/>
              </a:rPr>
              <a:t>filter </a:t>
            </a:r>
            <a:r>
              <a:rPr lang="en-US" altLang="zh-CN" sz="2400" b="1" u="sng" dirty="0">
                <a:solidFill>
                  <a:schemeClr val="accent6">
                    <a:lumMod val="75000"/>
                  </a:schemeClr>
                </a:solidFill>
                <a:latin typeface="Courier New"/>
                <a:ea typeface="宋体"/>
                <a:cs typeface="Calibri" panose="020F0502020204030204"/>
              </a:rPr>
              <a:t>id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Courier New"/>
                <a:ea typeface="宋体"/>
                <a:cs typeface="Calibri" panose="020F0502020204030204"/>
              </a:rPr>
              <a:t> </a:t>
            </a: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Courier New"/>
                <a:ea typeface="宋体"/>
                <a:cs typeface="Calibri" panose="020F0502020204030204"/>
              </a:rPr>
              <a:t>and </a:t>
            </a:r>
            <a:r>
              <a:rPr lang="en-US" altLang="zh-CN" sz="2000" b="1" err="1">
                <a:solidFill>
                  <a:schemeClr val="accent6">
                    <a:lumMod val="75000"/>
                  </a:schemeClr>
                </a:solidFill>
                <a:latin typeface="Courier New"/>
                <a:ea typeface="宋体"/>
                <a:cs typeface="Calibri" panose="020F0502020204030204"/>
              </a:rPr>
              <a:t>nlpattribute</a:t>
            </a: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  <a:latin typeface="Courier New"/>
                <a:ea typeface="宋体"/>
                <a:cs typeface="Calibri" panose="020F0502020204030204"/>
              </a:rPr>
              <a:t> </a:t>
            </a:r>
            <a:r>
              <a:rPr lang="en-US" altLang="zh-CN" sz="2400" b="1" u="sng" err="1">
                <a:solidFill>
                  <a:schemeClr val="accent6">
                    <a:lumMod val="75000"/>
                  </a:schemeClr>
                </a:solidFill>
                <a:latin typeface="Courier New"/>
                <a:ea typeface="宋体"/>
                <a:cs typeface="Calibri" panose="020F0502020204030204"/>
              </a:rPr>
              <a:t>topk</a:t>
            </a:r>
            <a:r>
              <a:rPr lang="en-US" altLang="zh-CN" sz="2400" b="1" u="sng" dirty="0">
                <a:solidFill>
                  <a:schemeClr val="accent6">
                    <a:lumMod val="75000"/>
                  </a:schemeClr>
                </a:solidFill>
                <a:latin typeface="Courier New"/>
                <a:ea typeface="宋体"/>
                <a:cs typeface="Calibri" panose="020F0502020204030204"/>
              </a:rPr>
              <a:t> 1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Courier New"/>
                <a:ea typeface="宋体"/>
                <a:cs typeface="Calibri" panose="020F0502020204030204"/>
              </a:rPr>
              <a:t> </a:t>
            </a:r>
            <a:r>
              <a:rPr lang="en-US" altLang="zh-CN" sz="2400" b="1" u="sng" dirty="0">
                <a:solidFill>
                  <a:schemeClr val="accent6">
                    <a:lumMod val="75000"/>
                  </a:schemeClr>
                </a:solidFill>
                <a:latin typeface="Courier New"/>
                <a:ea typeface="宋体"/>
                <a:cs typeface="Calibri" panose="020F0502020204030204"/>
              </a:rPr>
              <a:t>lime</a:t>
            </a:r>
            <a:endParaRPr lang="en-US" altLang="zh-CN" sz="2400" b="1" u="sng">
              <a:solidFill>
                <a:schemeClr val="accent6">
                  <a:lumMod val="75000"/>
                </a:schemeClr>
              </a:solidFill>
              <a:latin typeface="Courier New"/>
              <a:ea typeface="宋体"/>
              <a:cs typeface="Calibri" panose="020F0502020204030204"/>
            </a:endParaRPr>
          </a:p>
          <a:p>
            <a:pPr marL="0" indent="0">
              <a:buNone/>
            </a:pP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Courier New"/>
                <a:ea typeface="宋体"/>
                <a:cs typeface="Calibri" panose="020F0502020204030204"/>
              </a:rPr>
              <a:t>   ​ ​   ​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ea typeface="+mn-lt"/>
                <a:cs typeface="+mn-lt"/>
              </a:rPr>
              <a:t>4️⃣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Courier New"/>
                <a:ea typeface="宋体"/>
                <a:cs typeface="Calibri" panose="020F0502020204030204"/>
              </a:rPr>
              <a:t>​   ​​  ​   ​​        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ea typeface="+mn-lt"/>
                <a:cs typeface="+mn-lt"/>
              </a:rPr>
              <a:t>5️⃣         6️⃣</a:t>
            </a:r>
            <a:endParaRPr lang="en-US" altLang="zh-CN" sz="2400" b="1" dirty="0">
              <a:solidFill>
                <a:schemeClr val="accent6">
                  <a:lumMod val="75000"/>
                </a:schemeClr>
              </a:solidFill>
              <a:latin typeface="Courier New"/>
              <a:ea typeface="宋体"/>
              <a:cs typeface="Calibri" panose="020F0502020204030204"/>
            </a:endParaRPr>
          </a:p>
          <a:p>
            <a:pPr marL="514350" indent="-514350">
              <a:buAutoNum type="arabicPeriod"/>
            </a:pPr>
            <a:endParaRPr lang="en-US" altLang="zh-CN">
              <a:ea typeface="宋体"/>
              <a:cs typeface="Calibri" panose="020F0502020204030204"/>
            </a:endParaRPr>
          </a:p>
          <a:p>
            <a:pPr marL="514350" indent="-514350">
              <a:buAutoNum type="arabicPeriod"/>
            </a:pPr>
            <a:endParaRPr lang="en-US" altLang="zh-CN">
              <a:ea typeface="宋体"/>
              <a:cs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20AFDA-7017-64CF-1FB5-E1407FE396F2}"/>
              </a:ext>
            </a:extLst>
          </p:cNvPr>
          <p:cNvSpPr txBox="1"/>
          <p:nvPr/>
        </p:nvSpPr>
        <p:spPr>
          <a:xfrm>
            <a:off x="-1" y="0"/>
            <a:ext cx="37244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Explanation Dialogues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 | Nils </a:t>
            </a:r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Feldhus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pic>
        <p:nvPicPr>
          <p:cNvPr id="12" name="Content Placeholder 4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1380C64D-15B4-18C4-886B-8D0891339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18982" y="1439682"/>
            <a:ext cx="4770976" cy="4913434"/>
          </a:xfrm>
        </p:spPr>
      </p:pic>
    </p:spTree>
    <p:extLst>
      <p:ext uri="{BB962C8B-B14F-4D97-AF65-F5344CB8AC3E}">
        <p14:creationId xmlns:p14="http://schemas.microsoft.com/office/powerpoint/2010/main" val="9329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BB565-FF64-35A9-2FA1-1A217C8C8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50" y="917186"/>
            <a:ext cx="4979439" cy="1372216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cs typeface="Calibri Light"/>
              </a:rPr>
              <a:t>Overview of</a:t>
            </a:r>
            <a:br>
              <a:rPr lang="en-US" sz="4800" dirty="0">
                <a:cs typeface="Calibri Light"/>
              </a:rPr>
            </a:br>
            <a:r>
              <a:rPr lang="en-US" sz="4800" dirty="0">
                <a:cs typeface="Calibri Light"/>
              </a:rPr>
              <a:t>XAI Dialogue Systems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A0FFD9-D881-CAD6-4E01-57F4BD1B2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0633" y="0"/>
            <a:ext cx="6096000" cy="31920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386EB-C449-0418-83A4-CEC124E04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15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CE0364-FC1A-6D47-C49E-9C2633101B4F}"/>
              </a:ext>
            </a:extLst>
          </p:cNvPr>
          <p:cNvGrpSpPr/>
          <p:nvPr/>
        </p:nvGrpSpPr>
        <p:grpSpPr>
          <a:xfrm>
            <a:off x="-219" y="3285154"/>
            <a:ext cx="11605168" cy="3250941"/>
            <a:chOff x="-219" y="3285154"/>
            <a:chExt cx="11605168" cy="3250941"/>
          </a:xfrm>
        </p:grpSpPr>
        <p:pic>
          <p:nvPicPr>
            <p:cNvPr id="6" name="Picture 5" descr="A white box with black text&#10;&#10;Description automatically generated">
              <a:extLst>
                <a:ext uri="{FF2B5EF4-FFF2-40B4-BE49-F238E27FC236}">
                  <a16:creationId xmlns:a16="http://schemas.microsoft.com/office/drawing/2014/main" id="{0825821C-CE72-0F38-95E4-440DFFA81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419" y="3285154"/>
              <a:ext cx="11134530" cy="3078278"/>
            </a:xfrm>
            <a:prstGeom prst="rect">
              <a:avLst/>
            </a:prstGeom>
          </p:spPr>
        </p:pic>
        <p:pic>
          <p:nvPicPr>
            <p:cNvPr id="7" name="Picture 6" descr="A close-up of a letter&#10;&#10;Description automatically generated">
              <a:extLst>
                <a:ext uri="{FF2B5EF4-FFF2-40B4-BE49-F238E27FC236}">
                  <a16:creationId xmlns:a16="http://schemas.microsoft.com/office/drawing/2014/main" id="{AA2213AC-7CDA-C531-7069-9BCB49D29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04" y="5456609"/>
              <a:ext cx="1181879" cy="244640"/>
            </a:xfrm>
            <a:prstGeom prst="rect">
              <a:avLst/>
            </a:prstGeom>
          </p:spPr>
        </p:pic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2EEA83F2-3654-4B7A-28FE-953AA3FB5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19" y="4671514"/>
              <a:ext cx="1178598" cy="352631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0000"/>
                </a:srgbClr>
              </a:outerShdw>
            </a:effectLst>
          </p:spPr>
        </p:pic>
        <p:pic>
          <p:nvPicPr>
            <p:cNvPr id="11" name="Picture 10" descr="A yellow and blue question mark and exclamation marks in a speech bubble&#10;&#10;Description automatically generated">
              <a:extLst>
                <a:ext uri="{FF2B5EF4-FFF2-40B4-BE49-F238E27FC236}">
                  <a16:creationId xmlns:a16="http://schemas.microsoft.com/office/drawing/2014/main" id="{EDD3D53C-FD64-5AD0-CB70-25DF5E7C8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191" y="5811416"/>
              <a:ext cx="732454" cy="724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413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6F0F1868-EF85-F22C-F084-692D1C5AF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550" y="717367"/>
            <a:ext cx="10629123" cy="61402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8A3A7-22AD-FE1D-C4DF-47B575666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0355" y="6496309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A close-up of a letter&#10;&#10;Description automatically generated">
            <a:extLst>
              <a:ext uri="{FF2B5EF4-FFF2-40B4-BE49-F238E27FC236}">
                <a16:creationId xmlns:a16="http://schemas.microsoft.com/office/drawing/2014/main" id="{2E985758-FE58-BCE4-3B9E-A0A085FC3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061" y="-1800"/>
            <a:ext cx="3467878" cy="718946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179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4EA0F-BB9A-F578-B145-658D199D7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9356" cy="3580460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XAI Dialogues</a:t>
            </a:r>
            <a:br>
              <a:rPr lang="en-US">
                <a:cs typeface="Calibri Light"/>
              </a:rPr>
            </a:br>
            <a:r>
              <a:rPr lang="en-US">
                <a:cs typeface="Calibri Light"/>
              </a:rPr>
              <a:t>for Clinical/Medical</a:t>
            </a:r>
            <a:br>
              <a:rPr lang="en-US">
                <a:cs typeface="Calibri Light"/>
              </a:rPr>
            </a:br>
            <a:r>
              <a:rPr lang="en-US">
                <a:cs typeface="Calibri Light"/>
              </a:rPr>
              <a:t>Settings</a:t>
            </a:r>
            <a:endParaRPr lang="en-US"/>
          </a:p>
        </p:txBody>
      </p:sp>
      <p:pic>
        <p:nvPicPr>
          <p:cNvPr id="5" name="Content Placeholder 4" descr="A screenshot of a chat&#10;&#10;Description automatically generated">
            <a:extLst>
              <a:ext uri="{FF2B5EF4-FFF2-40B4-BE49-F238E27FC236}">
                <a16:creationId xmlns:a16="http://schemas.microsoft.com/office/drawing/2014/main" id="{9E46F618-3423-FBC6-5712-D42D2C0EA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25" b="87900"/>
          <a:stretch/>
        </p:blipFill>
        <p:spPr>
          <a:xfrm>
            <a:off x="6095160" y="175"/>
            <a:ext cx="5548571" cy="8297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37A95-A3DB-5713-E543-64BAC951D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56388" y="629773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 descr="A close up of text&#10;&#10;Description automatically generated">
            <a:extLst>
              <a:ext uri="{FF2B5EF4-FFF2-40B4-BE49-F238E27FC236}">
                <a16:creationId xmlns:a16="http://schemas.microsoft.com/office/drawing/2014/main" id="{AE7800FE-6FA7-C48A-18B2-83C4D216E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42941"/>
            <a:ext cx="5502519" cy="2229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12B359-0562-F709-55F3-F962CA6C283F}"/>
              </a:ext>
            </a:extLst>
          </p:cNvPr>
          <p:cNvSpPr txBox="1"/>
          <p:nvPr/>
        </p:nvSpPr>
        <p:spPr>
          <a:xfrm>
            <a:off x="-1" y="0"/>
            <a:ext cx="37244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Explanation Dialogues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 | Nils </a:t>
            </a:r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Feldhus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pic>
        <p:nvPicPr>
          <p:cNvPr id="9" name="Content Placeholder 4" descr="A screenshot of a chat&#10;&#10;Description automatically generated">
            <a:extLst>
              <a:ext uri="{FF2B5EF4-FFF2-40B4-BE49-F238E27FC236}">
                <a16:creationId xmlns:a16="http://schemas.microsoft.com/office/drawing/2014/main" id="{D3D19EDC-924C-C632-467F-DA29B38C42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9" t="47219" r="84" b="-156"/>
          <a:stretch/>
        </p:blipFill>
        <p:spPr>
          <a:xfrm>
            <a:off x="6096000" y="3231677"/>
            <a:ext cx="5554649" cy="3629994"/>
          </a:xfrm>
          <a:prstGeom prst="rect">
            <a:avLst/>
          </a:prstGeom>
        </p:spPr>
      </p:pic>
      <p:pic>
        <p:nvPicPr>
          <p:cNvPr id="11" name="Content Placeholder 4" descr="A screenshot of a chat&#10;&#10;Description automatically generated">
            <a:extLst>
              <a:ext uri="{FF2B5EF4-FFF2-40B4-BE49-F238E27FC236}">
                <a16:creationId xmlns:a16="http://schemas.microsoft.com/office/drawing/2014/main" id="{3D392F2B-1C27-BABC-0A11-6AC6A56FC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9" t="12145" r="69" b="52735"/>
          <a:stretch/>
        </p:blipFill>
        <p:spPr>
          <a:xfrm>
            <a:off x="6096000" y="829045"/>
            <a:ext cx="5555504" cy="240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9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625A3D7-23C7-7F13-1747-E5317DDCE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60" y="916040"/>
            <a:ext cx="10508004" cy="567018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B1639-4242-AFBA-85E8-1300C1371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D9BA32-B2C2-9FDC-9300-5ADDDFFCFA8F}"/>
              </a:ext>
            </a:extLst>
          </p:cNvPr>
          <p:cNvSpPr txBox="1"/>
          <p:nvPr/>
        </p:nvSpPr>
        <p:spPr>
          <a:xfrm>
            <a:off x="834820" y="362010"/>
            <a:ext cx="1051413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dirty="0">
                <a:latin typeface="Calibri Light"/>
                <a:cs typeface="Calibri"/>
              </a:rPr>
              <a:t>XAI Dialogues for Video Streaming Quality-of-Experience Models</a:t>
            </a:r>
            <a:endParaRPr lang="en-US" dirty="0">
              <a:latin typeface="Calibri Light"/>
              <a:cs typeface="Calibri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64F137-52B0-F762-270E-6CEF46AE8757}"/>
              </a:ext>
            </a:extLst>
          </p:cNvPr>
          <p:cNvSpPr txBox="1"/>
          <p:nvPr/>
        </p:nvSpPr>
        <p:spPr>
          <a:xfrm>
            <a:off x="-1" y="0"/>
            <a:ext cx="37244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Explanation Dialogues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 | Nils </a:t>
            </a:r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Feldhus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BF1C45B2-04A3-CD43-FA20-38A701DA8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81" y="5874915"/>
            <a:ext cx="1438472" cy="558802"/>
          </a:xfrm>
          <a:prstGeom prst="rect">
            <a:avLst/>
          </a:prstGeom>
        </p:spPr>
      </p:pic>
      <p:pic>
        <p:nvPicPr>
          <p:cNvPr id="12" name="Content Placeholder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2690FCB3-313B-D111-33E0-033634D026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100000" contras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2817" y="6263672"/>
            <a:ext cx="1726166" cy="27273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42613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FAB3288-0683-C321-D7D8-203011682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2774900"/>
            <a:ext cx="12192698" cy="37224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00D50C-E25A-477B-E484-C76C834F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5562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A close up of a text&#10;&#10;Description automatically generated">
            <a:extLst>
              <a:ext uri="{FF2B5EF4-FFF2-40B4-BE49-F238E27FC236}">
                <a16:creationId xmlns:a16="http://schemas.microsoft.com/office/drawing/2014/main" id="{F241508C-B8FF-3B33-1359-05D6CB20A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538" y="315"/>
            <a:ext cx="7574642" cy="2771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5F9D76-DCA2-05B4-ABE9-6C879F5C007E}"/>
              </a:ext>
            </a:extLst>
          </p:cNvPr>
          <p:cNvSpPr txBox="1"/>
          <p:nvPr/>
        </p:nvSpPr>
        <p:spPr>
          <a:xfrm>
            <a:off x="-1" y="0"/>
            <a:ext cx="37244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Explanation Dialogues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 | Nils </a:t>
            </a:r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Feldhus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5247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CB18AB7-C274-F1AB-1B10-8032A3956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37"/>
            <a:ext cx="12192000" cy="6864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A77902-5288-9B64-5C39-F127DDF78289}"/>
              </a:ext>
            </a:extLst>
          </p:cNvPr>
          <p:cNvSpPr txBox="1"/>
          <p:nvPr/>
        </p:nvSpPr>
        <p:spPr>
          <a:xfrm>
            <a:off x="8812126" y="5895308"/>
            <a:ext cx="234857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ea typeface="Calibri"/>
                <a:cs typeface="Calibri"/>
              </a:rPr>
              <a:t>Slide taken from </a:t>
            </a:r>
            <a:br>
              <a:rPr lang="en-US" i="1">
                <a:ea typeface="Calibri"/>
                <a:cs typeface="Calibri"/>
              </a:rPr>
            </a:br>
            <a:r>
              <a:rPr lang="en-US" i="1">
                <a:ea typeface="Calibri"/>
                <a:cs typeface="Calibri"/>
              </a:rPr>
              <a:t>Wallace et al. (2020) EMNLP Tutorial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EAD114-30AB-8BC0-91A1-0E3CE90B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869" y="6458927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759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00D50C-E25A-477B-E484-C76C834F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0355" y="6495562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A close up of a text&#10;&#10;Description automatically generated">
            <a:extLst>
              <a:ext uri="{FF2B5EF4-FFF2-40B4-BE49-F238E27FC236}">
                <a16:creationId xmlns:a16="http://schemas.microsoft.com/office/drawing/2014/main" id="{F241508C-B8FF-3B33-1359-05D6CB20A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89" y="1112212"/>
            <a:ext cx="4518867" cy="16598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5F9D76-DCA2-05B4-ABE9-6C879F5C007E}"/>
              </a:ext>
            </a:extLst>
          </p:cNvPr>
          <p:cNvSpPr txBox="1"/>
          <p:nvPr/>
        </p:nvSpPr>
        <p:spPr>
          <a:xfrm>
            <a:off x="-1" y="0"/>
            <a:ext cx="37244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Explanation Dialogues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 | Nils </a:t>
            </a:r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Feldhus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pic>
        <p:nvPicPr>
          <p:cNvPr id="7" name="Picture 6" descr="A white text with black text&#10;&#10;Description automatically generated">
            <a:extLst>
              <a:ext uri="{FF2B5EF4-FFF2-40B4-BE49-F238E27FC236}">
                <a16:creationId xmlns:a16="http://schemas.microsoft.com/office/drawing/2014/main" id="{596CA9E4-91C5-44CA-A821-996E44430C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3000"/>
                    </a14:imgEffect>
                    <a14:imgEffect>
                      <a14:brightnessContrast bright="-2000" contrast="2000"/>
                    </a14:imgEffect>
                  </a14:imgLayer>
                </a14:imgProps>
              </a:ext>
            </a:extLst>
          </a:blip>
          <a:srcRect l="28" r="17460" b="41727"/>
          <a:stretch/>
        </p:blipFill>
        <p:spPr>
          <a:xfrm>
            <a:off x="4513782" y="0"/>
            <a:ext cx="7683752" cy="3779806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11C87E-3AC5-4DBF-FDBB-067683E422EF}"/>
              </a:ext>
            </a:extLst>
          </p:cNvPr>
          <p:cNvSpPr/>
          <p:nvPr/>
        </p:nvSpPr>
        <p:spPr>
          <a:xfrm>
            <a:off x="4851918" y="1656184"/>
            <a:ext cx="637591" cy="2254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6B3A1A-F3ED-D042-EC9D-FC9A61662A6E}"/>
              </a:ext>
            </a:extLst>
          </p:cNvPr>
          <p:cNvSpPr/>
          <p:nvPr/>
        </p:nvSpPr>
        <p:spPr>
          <a:xfrm>
            <a:off x="4851918" y="1943878"/>
            <a:ext cx="1399591" cy="2177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C321EF-EDCD-6D48-4002-221EDF126A04}"/>
              </a:ext>
            </a:extLst>
          </p:cNvPr>
          <p:cNvSpPr/>
          <p:nvPr/>
        </p:nvSpPr>
        <p:spPr>
          <a:xfrm>
            <a:off x="4851918" y="3149083"/>
            <a:ext cx="917510" cy="1943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BEA841B5-710D-5034-94B3-09EE1CFEA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09" y="3860697"/>
            <a:ext cx="10411407" cy="300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1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8A7F0-3DBF-9B8D-6162-BB3272DBF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607" y="310696"/>
            <a:ext cx="5648132" cy="1607956"/>
          </a:xfrm>
        </p:spPr>
        <p:txBody>
          <a:bodyPr>
            <a:normAutofit/>
          </a:bodyPr>
          <a:lstStyle/>
          <a:p>
            <a:r>
              <a:rPr lang="en-GB" dirty="0">
                <a:ea typeface="+mj-lt"/>
                <a:cs typeface="+mj-lt"/>
              </a:rPr>
              <a:t>Human evaluation:</a:t>
            </a:r>
            <a:br>
              <a:rPr lang="en-GB" dirty="0">
                <a:ea typeface="+mj-lt"/>
                <a:cs typeface="+mj-lt"/>
              </a:rPr>
            </a:br>
            <a:r>
              <a:rPr lang="en-GB" dirty="0">
                <a:ea typeface="+mj-lt"/>
                <a:cs typeface="+mj-lt"/>
              </a:rPr>
              <a:t>Subjective ratings</a:t>
            </a:r>
            <a:endParaRPr lang="en-US" dirty="0">
              <a:cs typeface="Calibri Light" panose="020F0302020204030204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67BF8D-B5FB-1ED7-77AD-5DC805A9BCFB}"/>
              </a:ext>
            </a:extLst>
          </p:cNvPr>
          <p:cNvSpPr>
            <a:spLocks noGrp="1"/>
          </p:cNvSpPr>
          <p:nvPr/>
        </p:nvSpPr>
        <p:spPr>
          <a:xfrm>
            <a:off x="1657" y="5652191"/>
            <a:ext cx="12188686" cy="12039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>
                <a:ea typeface="+mn-lt"/>
                <a:cs typeface="+mn-lt"/>
              </a:rPr>
              <a:t>Subjective ratings (% positive) on </a:t>
            </a:r>
            <a:r>
              <a:rPr lang="en-GB" b="1">
                <a:ea typeface="+mn-lt"/>
                <a:cs typeface="+mn-lt"/>
              </a:rPr>
              <a:t>c</a:t>
            </a:r>
            <a:r>
              <a:rPr lang="en-GB">
                <a:ea typeface="+mn-lt"/>
                <a:cs typeface="+mn-lt"/>
              </a:rPr>
              <a:t>orrectness, </a:t>
            </a:r>
            <a:r>
              <a:rPr lang="en-GB" b="1">
                <a:ea typeface="+mn-lt"/>
                <a:cs typeface="+mn-lt"/>
              </a:rPr>
              <a:t>h</a:t>
            </a:r>
            <a:r>
              <a:rPr lang="en-GB">
                <a:ea typeface="+mn-lt"/>
                <a:cs typeface="+mn-lt"/>
              </a:rPr>
              <a:t>elpfulness and </a:t>
            </a:r>
            <a:r>
              <a:rPr lang="en-GB" b="1">
                <a:ea typeface="+mn-lt"/>
                <a:cs typeface="+mn-lt"/>
              </a:rPr>
              <a:t>s</a:t>
            </a:r>
            <a:r>
              <a:rPr lang="en-GB">
                <a:ea typeface="+mn-lt"/>
                <a:cs typeface="+mn-lt"/>
              </a:rPr>
              <a:t>atisfaction for single turns, macro-averaged.</a:t>
            </a:r>
            <a:endParaRPr lang="en-GB">
              <a:cs typeface="Calibri" panose="020F0502020204030204"/>
            </a:endParaRPr>
          </a:p>
        </p:txBody>
      </p:sp>
      <p:pic>
        <p:nvPicPr>
          <p:cNvPr id="5" name="Picture 4" descr="A table with numbers and text&#10;&#10;Description automatically generated">
            <a:extLst>
              <a:ext uri="{FF2B5EF4-FFF2-40B4-BE49-F238E27FC236}">
                <a16:creationId xmlns:a16="http://schemas.microsoft.com/office/drawing/2014/main" id="{CCEDE855-6440-8321-9CC4-06FB592D8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68" y="2040655"/>
            <a:ext cx="5252484" cy="3471263"/>
          </a:xfrm>
          <a:prstGeom prst="rect">
            <a:avLst/>
          </a:prstGeom>
        </p:spPr>
      </p:pic>
      <p:pic>
        <p:nvPicPr>
          <p:cNvPr id="6" name="Picture 5" descr="A table with black text and numbers&#10;&#10;Description automatically generated">
            <a:extLst>
              <a:ext uri="{FF2B5EF4-FFF2-40B4-BE49-F238E27FC236}">
                <a16:creationId xmlns:a16="http://schemas.microsoft.com/office/drawing/2014/main" id="{B66BF2D0-0834-D3D7-B61C-AD14159AF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389" y="2473494"/>
            <a:ext cx="5253645" cy="260558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BB1FBE-4CB8-7B27-3B5B-463B16FC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21</a:t>
            </a:fld>
            <a:endParaRPr lang="en-GB"/>
          </a:p>
        </p:txBody>
      </p:sp>
      <p:pic>
        <p:nvPicPr>
          <p:cNvPr id="8" name="Picture 7" descr="A person with stars above his head&#10;&#10;Description automatically generated">
            <a:extLst>
              <a:ext uri="{FF2B5EF4-FFF2-40B4-BE49-F238E27FC236}">
                <a16:creationId xmlns:a16="http://schemas.microsoft.com/office/drawing/2014/main" id="{0A34F15E-6C34-4421-77FC-36C8DFD21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9183" y="234349"/>
            <a:ext cx="1686560" cy="16865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6D1889-3163-67BA-A0B7-6EA8A0F27F4E}"/>
              </a:ext>
            </a:extLst>
          </p:cNvPr>
          <p:cNvSpPr txBox="1"/>
          <p:nvPr/>
        </p:nvSpPr>
        <p:spPr>
          <a:xfrm>
            <a:off x="-1" y="0"/>
            <a:ext cx="37244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Explanation Dialogues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 | Nils </a:t>
            </a:r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Feldhus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pic>
        <p:nvPicPr>
          <p:cNvPr id="11" name="Picture 10" descr="A yellow and blue speech bubbles with a exclamation mark&#10;&#10;Description automatically generated">
            <a:extLst>
              <a:ext uri="{FF2B5EF4-FFF2-40B4-BE49-F238E27FC236}">
                <a16:creationId xmlns:a16="http://schemas.microsoft.com/office/drawing/2014/main" id="{21F7FFDF-AD0B-2F9D-56E5-989AC9797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530" y="374105"/>
            <a:ext cx="3164633" cy="147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1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A6FF9-516E-0E4A-FC34-3F86E5FA3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ea typeface="+mj-lt"/>
                <a:cs typeface="+mj-lt"/>
              </a:rPr>
              <a:t>Human evaluation: Simulatability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06649-1424-5347-383A-0D9D908FE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055" y="2352097"/>
            <a:ext cx="4497532" cy="41937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/>
            <a:r>
              <a:rPr lang="en-US">
                <a:latin typeface="Calibri"/>
                <a:ea typeface="Calibri"/>
                <a:cs typeface="Arial"/>
              </a:rPr>
              <a:t>User is exposed to:</a:t>
            </a:r>
            <a:br>
              <a:rPr lang="en-US">
                <a:latin typeface="Calibri"/>
                <a:cs typeface="Arial"/>
              </a:rPr>
            </a:br>
            <a:r>
              <a:rPr lang="en-US">
                <a:latin typeface="Calibri"/>
                <a:ea typeface="Calibri"/>
                <a:cs typeface="Arial"/>
              </a:rPr>
              <a:t>Input + Explanation</a:t>
            </a:r>
            <a:endParaRPr lang="en-US">
              <a:cs typeface="Calibri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>
                <a:ea typeface="Calibri"/>
                <a:cs typeface="Calibri"/>
              </a:rPr>
              <a:t>User has to predict the expected model outcome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>
                <a:ea typeface="Calibri"/>
                <a:cs typeface="Calibri"/>
              </a:rPr>
              <a:t>Simulation accuracy:</a:t>
            </a:r>
            <a:br>
              <a:rPr lang="en-US">
                <a:ea typeface="Calibri"/>
                <a:cs typeface="Calibri"/>
              </a:rPr>
            </a:br>
            <a:r>
              <a:rPr lang="en-US">
                <a:ea typeface="Calibri"/>
                <a:cs typeface="Calibri"/>
              </a:rPr>
              <a:t>How often user prediction </a:t>
            </a:r>
            <a:br>
              <a:rPr lang="en-US">
                <a:ea typeface="Calibri"/>
                <a:cs typeface="Calibri"/>
              </a:rPr>
            </a:br>
            <a:r>
              <a:rPr lang="en-US">
                <a:ea typeface="Calibri"/>
                <a:cs typeface="Calibri"/>
              </a:rPr>
              <a:t>== Actual model outcome</a:t>
            </a:r>
          </a:p>
          <a:p>
            <a:pPr marL="514350" indent="-514350"/>
            <a:endParaRPr lang="en-US">
              <a:ea typeface="Calibri"/>
              <a:cs typeface="Arial"/>
            </a:endParaRPr>
          </a:p>
          <a:p>
            <a:endParaRPr lang="en-US" sz="3200">
              <a:ea typeface="Calibri"/>
              <a:cs typeface="Calibri"/>
            </a:endParaRPr>
          </a:p>
        </p:txBody>
      </p:sp>
      <p:pic>
        <p:nvPicPr>
          <p:cNvPr id="5" name="Picture 4" descr="A table with numbers and text&#10;&#10;Description automatically generated">
            <a:extLst>
              <a:ext uri="{FF2B5EF4-FFF2-40B4-BE49-F238E27FC236}">
                <a16:creationId xmlns:a16="http://schemas.microsoft.com/office/drawing/2014/main" id="{36C852F5-682A-0744-7F6F-2CE62FAAB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196" y="2046189"/>
            <a:ext cx="5279076" cy="366528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DEA6C-FE23-22D3-8EEA-9680A3FC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2376" y="6363827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22</a:t>
            </a:fld>
            <a:endParaRPr lang="en-GB"/>
          </a:p>
        </p:txBody>
      </p:sp>
      <p:pic>
        <p:nvPicPr>
          <p:cNvPr id="8" name="Picture 7" descr="A cartoon of a child with a question mark&#10;&#10;Description automatically generated">
            <a:extLst>
              <a:ext uri="{FF2B5EF4-FFF2-40B4-BE49-F238E27FC236}">
                <a16:creationId xmlns:a16="http://schemas.microsoft.com/office/drawing/2014/main" id="{6A1DA9E6-4F1C-5034-772E-09FBBCC48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>
            <a:off x="739220" y="619769"/>
            <a:ext cx="1595120" cy="1605280"/>
          </a:xfrm>
          <a:prstGeom prst="rect">
            <a:avLst/>
          </a:prstGeom>
        </p:spPr>
      </p:pic>
      <p:pic>
        <p:nvPicPr>
          <p:cNvPr id="4" name="Picture 3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60D92D94-6EBF-940D-8C96-382E8338E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889" y="5815775"/>
            <a:ext cx="2151812" cy="453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2F7316-C898-BD83-9CF4-04E20BF2C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6926" y="5817607"/>
            <a:ext cx="2589156" cy="4500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F0CF87-A85E-8D82-1208-63ED1906E315}"/>
              </a:ext>
            </a:extLst>
          </p:cNvPr>
          <p:cNvSpPr txBox="1"/>
          <p:nvPr/>
        </p:nvSpPr>
        <p:spPr>
          <a:xfrm>
            <a:off x="-1" y="0"/>
            <a:ext cx="37244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Explanation Dialogues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 | Nils </a:t>
            </a:r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Feldhus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3883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B7AD1D-80FB-1D45-BEA6-DCD778C2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2463800"/>
            <a:ext cx="3434080" cy="3434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2320F8-38D7-1FF4-DFD6-80D9B65AE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ea typeface="+mj-lt"/>
                <a:cs typeface="+mj-lt"/>
              </a:rPr>
              <a:t>Takeaways for XAI Dialogues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FCA499-24F5-B8D4-A6D0-14CEA6400628}"/>
              </a:ext>
            </a:extLst>
          </p:cNvPr>
          <p:cNvSpPr>
            <a:spLocks noGrp="1"/>
          </p:cNvSpPr>
          <p:nvPr/>
        </p:nvSpPr>
        <p:spPr>
          <a:xfrm>
            <a:off x="838200" y="1825625"/>
            <a:ext cx="10506529" cy="9949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ea typeface="Calibri"/>
                <a:cs typeface="Calibri"/>
              </a:rPr>
              <a:t>Multi-prompt Parsing </a:t>
            </a:r>
            <a:r>
              <a:rPr lang="en-GB" dirty="0">
                <a:ea typeface="Calibri"/>
                <a:cs typeface="Calibri"/>
              </a:rPr>
              <a:t>and </a:t>
            </a:r>
            <a:r>
              <a:rPr lang="en-GB" b="1" dirty="0">
                <a:ea typeface="Calibri"/>
                <a:cs typeface="Calibri"/>
              </a:rPr>
              <a:t>BERT + Adapter </a:t>
            </a:r>
            <a:r>
              <a:rPr lang="en-GB" dirty="0">
                <a:ea typeface="Calibri"/>
                <a:cs typeface="Calibri"/>
              </a:rPr>
              <a:t>solutions </a:t>
            </a:r>
            <a:br>
              <a:rPr lang="en-GB" dirty="0">
                <a:ea typeface="Calibri"/>
                <a:cs typeface="Calibri"/>
              </a:rPr>
            </a:br>
            <a:r>
              <a:rPr lang="en-GB" dirty="0">
                <a:ea typeface="Calibri"/>
                <a:cs typeface="Calibri"/>
              </a:rPr>
              <a:t> work best for intent recognition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07BEB4-116E-F10D-C24D-7FAFE100B6B5}"/>
              </a:ext>
            </a:extLst>
          </p:cNvPr>
          <p:cNvSpPr txBox="1">
            <a:spLocks/>
          </p:cNvSpPr>
          <p:nvPr/>
        </p:nvSpPr>
        <p:spPr>
          <a:xfrm>
            <a:off x="845979" y="2694871"/>
            <a:ext cx="7003868" cy="23970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ea typeface="Calibri"/>
                <a:cs typeface="Calibri"/>
              </a:rPr>
              <a:t>Human evaluators preferred </a:t>
            </a:r>
            <a:br>
              <a:rPr lang="en-GB" sz="2800" dirty="0">
                <a:ea typeface="Calibri"/>
                <a:cs typeface="Calibri"/>
              </a:rPr>
            </a:br>
            <a:r>
              <a:rPr lang="en-GB" sz="2800" b="1" dirty="0">
                <a:ea typeface="Calibri"/>
                <a:cs typeface="Calibri"/>
              </a:rPr>
              <a:t> global explanations and analyses</a:t>
            </a:r>
            <a:endParaRPr lang="en-US" sz="2800" b="1" dirty="0">
              <a:ea typeface="Calibri"/>
              <a:cs typeface="Calibri" panose="020F0502020204030204"/>
            </a:endParaRPr>
          </a:p>
          <a:p>
            <a:pPr marL="914400" lvl="1" indent="-457200">
              <a:buAutoNum type="arabicPeriod"/>
            </a:pPr>
            <a:r>
              <a:rPr lang="en-GB" sz="2400" dirty="0">
                <a:cs typeface="Calibri"/>
              </a:rPr>
              <a:t>Tutorials (Meta-explanations on ML concepts)</a:t>
            </a:r>
          </a:p>
          <a:p>
            <a:pPr marL="914400" lvl="1" indent="-457200">
              <a:buAutoNum type="arabicPeriod"/>
            </a:pPr>
            <a:r>
              <a:rPr lang="en-GB" sz="2400" dirty="0">
                <a:cs typeface="Calibri"/>
              </a:rPr>
              <a:t>Metadata (Model cards / Datasheets)</a:t>
            </a:r>
            <a:endParaRPr lang="en-GB" sz="2400" dirty="0">
              <a:ea typeface="Calibri"/>
              <a:cs typeface="Calibri"/>
            </a:endParaRPr>
          </a:p>
          <a:p>
            <a:pPr marL="914400" lvl="1" indent="-457200">
              <a:buAutoNum type="arabicPeriod"/>
            </a:pPr>
            <a:r>
              <a:rPr lang="en-GB" sz="2400" dirty="0">
                <a:cs typeface="Calibri"/>
              </a:rPr>
              <a:t>Common mistakes made by the model</a:t>
            </a:r>
            <a:endParaRPr lang="en-GB" sz="2400" dirty="0">
              <a:ea typeface="Calibri"/>
              <a:cs typeface="Calibri"/>
            </a:endParaRPr>
          </a:p>
          <a:p>
            <a:pPr marL="914400" lvl="1" indent="-457200">
              <a:buAutoNum type="arabicPeriod"/>
            </a:pPr>
            <a:r>
              <a:rPr lang="en-GB" sz="2400" dirty="0">
                <a:cs typeface="Calibri"/>
              </a:rPr>
              <a:t>Performance metrics (Accuracy, F1, etc.)</a:t>
            </a:r>
            <a:endParaRPr lang="en-GB" sz="2400" dirty="0">
              <a:ea typeface="Calibri"/>
              <a:cs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8673D35-82AA-91BD-1736-0370495ED755}"/>
              </a:ext>
            </a:extLst>
          </p:cNvPr>
          <p:cNvSpPr txBox="1">
            <a:spLocks/>
          </p:cNvSpPr>
          <p:nvPr/>
        </p:nvSpPr>
        <p:spPr>
          <a:xfrm>
            <a:off x="843924" y="5087687"/>
            <a:ext cx="10507825" cy="162731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ea typeface="Calibri"/>
                <a:cs typeface="Calibri"/>
              </a:rPr>
              <a:t>Simulatability shows </a:t>
            </a:r>
            <a:r>
              <a:rPr lang="en-GB" sz="2800" b="1" dirty="0">
                <a:ea typeface="Calibri"/>
                <a:cs typeface="Calibri"/>
              </a:rPr>
              <a:t>multi-turn explanations</a:t>
            </a:r>
            <a:r>
              <a:rPr lang="en-GB" sz="2800" dirty="0">
                <a:ea typeface="Calibri"/>
                <a:cs typeface="Calibri"/>
              </a:rPr>
              <a:t> </a:t>
            </a:r>
            <a:br>
              <a:rPr lang="en-GB" sz="2800" dirty="0">
                <a:ea typeface="Calibri"/>
                <a:cs typeface="Calibri"/>
              </a:rPr>
            </a:br>
            <a:r>
              <a:rPr lang="en-GB" sz="2800" dirty="0">
                <a:ea typeface="Calibri"/>
                <a:cs typeface="Calibri"/>
              </a:rPr>
              <a:t> are necessary. Most useful explanation types:</a:t>
            </a:r>
            <a:endParaRPr lang="en-US" sz="2800" dirty="0">
              <a:ea typeface="Calibri" panose="020F0502020204030204"/>
              <a:cs typeface="Calibri" panose="020F0502020204030204"/>
            </a:endParaRPr>
          </a:p>
          <a:p>
            <a:pPr marL="914400" lvl="1" indent="-457200">
              <a:buAutoNum type="arabicPeriod"/>
            </a:pPr>
            <a:r>
              <a:rPr lang="en-GB" sz="2400" dirty="0">
                <a:cs typeface="Calibri" panose="020F0502020204030204"/>
              </a:rPr>
              <a:t>Feature attribution</a:t>
            </a:r>
            <a:endParaRPr lang="en-US" sz="2400" dirty="0">
              <a:ea typeface="Calibri"/>
              <a:cs typeface="Calibri" panose="020F0502020204030204"/>
            </a:endParaRPr>
          </a:p>
          <a:p>
            <a:pPr marL="914400" lvl="1" indent="-457200">
              <a:buAutoNum type="arabicPeriod"/>
            </a:pPr>
            <a:r>
              <a:rPr lang="en-GB" sz="2400" dirty="0">
                <a:cs typeface="Calibri" panose="020F0502020204030204"/>
              </a:rPr>
              <a:t>Free-text rationales</a:t>
            </a:r>
            <a:endParaRPr lang="en-GB" sz="20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BB540C-08C6-DFC8-8528-9D1CA2901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23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90D1E7-F5CF-F44F-127A-FBBCE09F6951}"/>
              </a:ext>
            </a:extLst>
          </p:cNvPr>
          <p:cNvSpPr txBox="1"/>
          <p:nvPr/>
        </p:nvSpPr>
        <p:spPr>
          <a:xfrm>
            <a:off x="-1" y="0"/>
            <a:ext cx="37244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Explanation Dialogues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 | Nils </a:t>
            </a:r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Feldhus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275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B60C8-7000-AD5D-1CDA-A50D11973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547" y="100965"/>
            <a:ext cx="10570028" cy="617992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ea typeface="Calibri Light"/>
                <a:cs typeface="Calibri Light"/>
              </a:rPr>
              <a:t>Outlook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82E9F-79E0-A57F-5B28-4EC8F62E5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547" y="711654"/>
            <a:ext cx="10570028" cy="2464999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dirty="0">
                <a:ea typeface="Calibri"/>
                <a:cs typeface="Calibri"/>
              </a:rPr>
              <a:t>Faithful response generation</a:t>
            </a:r>
            <a:br>
              <a:rPr lang="en-US" dirty="0">
                <a:ea typeface="Calibri"/>
                <a:cs typeface="Calibri"/>
              </a:rPr>
            </a:br>
            <a:r>
              <a:rPr lang="en-US" dirty="0">
                <a:ea typeface="Calibri"/>
                <a:cs typeface="Calibri"/>
              </a:rPr>
              <a:t> How can we make sure the LLM-generated responses are grounded in the data </a:t>
            </a:r>
            <a:br>
              <a:rPr lang="en-US" dirty="0">
                <a:ea typeface="Calibri"/>
                <a:cs typeface="Calibri"/>
              </a:rPr>
            </a:br>
            <a:r>
              <a:rPr lang="en-US" dirty="0">
                <a:ea typeface="Calibri"/>
                <a:cs typeface="Calibri"/>
              </a:rPr>
              <a:t> and accurately reflect its latent representations?</a:t>
            </a:r>
          </a:p>
          <a:p>
            <a:r>
              <a:rPr lang="en-US" dirty="0">
                <a:ea typeface="Calibri"/>
                <a:cs typeface="Calibri"/>
              </a:rPr>
              <a:t>Conversational Model Alignment</a:t>
            </a:r>
            <a:br>
              <a:rPr lang="en-US" dirty="0">
                <a:ea typeface="Calibri"/>
                <a:cs typeface="Calibri"/>
              </a:rPr>
            </a:br>
            <a:r>
              <a:rPr lang="en-US" dirty="0">
                <a:ea typeface="Calibri"/>
                <a:cs typeface="Calibri"/>
              </a:rPr>
              <a:t> How can we use the user feedback (ratings and responses) </a:t>
            </a:r>
            <a:br>
              <a:rPr lang="en-US" dirty="0">
                <a:ea typeface="Calibri"/>
                <a:cs typeface="Calibri"/>
              </a:rPr>
            </a:br>
            <a:r>
              <a:rPr lang="en-US" dirty="0">
                <a:ea typeface="Calibri"/>
                <a:cs typeface="Calibri"/>
              </a:rPr>
              <a:t> to improve the model?</a:t>
            </a:r>
          </a:p>
          <a:p>
            <a:r>
              <a:rPr lang="en-US" dirty="0">
                <a:ea typeface="Calibri"/>
                <a:cs typeface="Calibri"/>
              </a:rPr>
              <a:t>Actual implementations​ of XAI dialogue systems in other domains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E9016-A198-FEF8-93B7-AA06C971B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24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D4D10C-A951-807D-E065-25B8384CC30D}"/>
              </a:ext>
            </a:extLst>
          </p:cNvPr>
          <p:cNvSpPr txBox="1"/>
          <p:nvPr/>
        </p:nvSpPr>
        <p:spPr>
          <a:xfrm>
            <a:off x="-1" y="0"/>
            <a:ext cx="37244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Explanation Dialogues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 | Nils </a:t>
            </a:r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Feldhus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32E139-3404-7041-269A-7E351750A83E}"/>
              </a:ext>
            </a:extLst>
          </p:cNvPr>
          <p:cNvGrpSpPr/>
          <p:nvPr/>
        </p:nvGrpSpPr>
        <p:grpSpPr>
          <a:xfrm>
            <a:off x="792804" y="3425230"/>
            <a:ext cx="10940453" cy="3477875"/>
            <a:chOff x="792804" y="3425230"/>
            <a:chExt cx="10940453" cy="3477875"/>
          </a:xfrm>
        </p:grpSpPr>
        <p:pic>
          <p:nvPicPr>
            <p:cNvPr id="5" name="Picture 4" descr="A yellow and blue question mark and exclamation marks in a speech bubble&#10;&#10;Description automatically generated">
              <a:extLst>
                <a:ext uri="{FF2B5EF4-FFF2-40B4-BE49-F238E27FC236}">
                  <a16:creationId xmlns:a16="http://schemas.microsoft.com/office/drawing/2014/main" id="{D916BA8B-57F3-25FC-8B4D-F85F08BE8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2804" y="3529587"/>
              <a:ext cx="2743200" cy="2749550"/>
            </a:xfrm>
            <a:prstGeom prst="rect">
              <a:avLst/>
            </a:prstGeom>
          </p:spPr>
        </p:pic>
        <p:sp>
          <p:nvSpPr>
            <p:cNvPr id="6" name="TextBox 1">
              <a:extLst>
                <a:ext uri="{FF2B5EF4-FFF2-40B4-BE49-F238E27FC236}">
                  <a16:creationId xmlns:a16="http://schemas.microsoft.com/office/drawing/2014/main" id="{0ADA0D96-91F2-5351-2CBF-964692C19176}"/>
                </a:ext>
              </a:extLst>
            </p:cNvPr>
            <p:cNvSpPr txBox="1"/>
            <p:nvPr/>
          </p:nvSpPr>
          <p:spPr>
            <a:xfrm>
              <a:off x="3618532" y="3425230"/>
              <a:ext cx="5377382" cy="347787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err="1"/>
                <a:t>InterroLang</a:t>
              </a:r>
              <a:r>
                <a:rPr lang="en-US" sz="2000" b="1" dirty="0"/>
                <a:t>: Exploring NLP Models and Datasets through Dialogue-based Explanations</a:t>
              </a:r>
              <a:endParaRPr lang="en-US" sz="2000" b="1">
                <a:cs typeface="Calibri"/>
              </a:endParaRPr>
            </a:p>
            <a:p>
              <a:r>
                <a:rPr lang="en-US" dirty="0" err="1"/>
                <a:t>Feldhus</a:t>
              </a:r>
              <a:r>
                <a:rPr lang="en-US" dirty="0"/>
                <a:t> et al. </a:t>
              </a:r>
              <a:br>
                <a:rPr lang="en-US" sz="1400" dirty="0"/>
              </a:br>
              <a:endParaRPr lang="en-US" sz="1400" dirty="0">
                <a:cs typeface="Calibri"/>
              </a:endParaRPr>
            </a:p>
            <a:p>
              <a:r>
                <a:rPr lang="en-US" sz="1400" dirty="0">
                  <a:cs typeface="Calibri"/>
                </a:rPr>
                <a:t>Published in </a:t>
              </a:r>
              <a:r>
                <a:rPr lang="en-US" sz="1400" i="1" dirty="0">
                  <a:cs typeface="Calibri"/>
                </a:rPr>
                <a:t>EMNLP 2023 Findings &amp; </a:t>
              </a:r>
              <a:r>
                <a:rPr lang="en-US" sz="1400" i="1" dirty="0" err="1">
                  <a:cs typeface="Calibri"/>
                </a:rPr>
                <a:t>BlackboxNLP</a:t>
              </a:r>
              <a:r>
                <a:rPr lang="en-US" sz="1400" i="1" dirty="0">
                  <a:cs typeface="Calibri"/>
                </a:rPr>
                <a:t>.</a:t>
              </a:r>
            </a:p>
            <a:p>
              <a:endParaRPr lang="en-US" sz="1400" i="1" dirty="0">
                <a:cs typeface="Calibri"/>
              </a:endParaRPr>
            </a:p>
            <a:p>
              <a:r>
                <a:rPr lang="en-US" sz="2000" b="1" err="1">
                  <a:ea typeface="+mn-lt"/>
                  <a:cs typeface="+mn-lt"/>
                </a:rPr>
                <a:t>LLMCheckup</a:t>
              </a:r>
              <a:r>
                <a:rPr lang="en-US" sz="2000" b="1" dirty="0">
                  <a:ea typeface="+mn-lt"/>
                  <a:cs typeface="+mn-lt"/>
                </a:rPr>
                <a:t>: Conversational Examination of Large Language Models via Interpretability Tools and Self-Explanations</a:t>
              </a:r>
            </a:p>
            <a:p>
              <a:r>
                <a:rPr lang="en-US" dirty="0">
                  <a:cs typeface="Calibri"/>
                </a:rPr>
                <a:t>Wang et al.</a:t>
              </a:r>
            </a:p>
            <a:p>
              <a:endParaRPr lang="en-US" sz="1400" dirty="0">
                <a:cs typeface="Calibri"/>
              </a:endParaRPr>
            </a:p>
            <a:p>
              <a:r>
                <a:rPr lang="en-US" sz="1400" dirty="0">
                  <a:cs typeface="Calibri"/>
                </a:rPr>
                <a:t>Accepted to </a:t>
              </a:r>
              <a:r>
                <a:rPr lang="en-US" sz="1400" i="1" dirty="0">
                  <a:cs typeface="Calibri"/>
                </a:rPr>
                <a:t>NAACL 2024 HCI+NLP</a:t>
              </a:r>
              <a:r>
                <a:rPr lang="en-US" sz="1400" dirty="0">
                  <a:cs typeface="Calibri"/>
                </a:rPr>
                <a:t>.</a:t>
              </a:r>
            </a:p>
            <a:p>
              <a:endParaRPr lang="en-US" sz="1400" dirty="0">
                <a:cs typeface="Calibri"/>
              </a:endParaRPr>
            </a:p>
          </p:txBody>
        </p:sp>
        <p:pic>
          <p:nvPicPr>
            <p:cNvPr id="10" name="Picture 9" descr="A light bulb with text&#10;&#10;Description automatically generated">
              <a:extLst>
                <a:ext uri="{FF2B5EF4-FFF2-40B4-BE49-F238E27FC236}">
                  <a16:creationId xmlns:a16="http://schemas.microsoft.com/office/drawing/2014/main" id="{21E7CC55-3BA4-61A7-AE84-A75BE0CC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0129" y="3800215"/>
              <a:ext cx="2623128" cy="220202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0466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1B524DD4-4A2E-10B9-4924-16D2519CE3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691" r="-115" b="-1058"/>
          <a:stretch/>
        </p:blipFill>
        <p:spPr>
          <a:xfrm>
            <a:off x="-7776" y="920429"/>
            <a:ext cx="6764707" cy="1580017"/>
          </a:xfrm>
          <a:prstGeom prst="rect">
            <a:avLst/>
          </a:prstGeom>
        </p:spPr>
      </p:pic>
      <p:pic>
        <p:nvPicPr>
          <p:cNvPr id="24" name="Picture 23" descr="A close-up of a book&#10;&#10;Description automatically generated">
            <a:extLst>
              <a:ext uri="{FF2B5EF4-FFF2-40B4-BE49-F238E27FC236}">
                <a16:creationId xmlns:a16="http://schemas.microsoft.com/office/drawing/2014/main" id="{9B003EC7-0867-4699-BBBD-3625A138A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70" y="2613666"/>
            <a:ext cx="6165979" cy="34734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F2309-7948-6C9F-FD2A-0FFA7A240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329" y="161666"/>
            <a:ext cx="6767804" cy="766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>
                <a:cs typeface="Calibri" panose="020F0502020204030204"/>
              </a:rPr>
              <a:t>Thanks to my co-authors and colleagues!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E96C8-148D-13D2-2540-F3474C1D61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182" b="654"/>
          <a:stretch/>
        </p:blipFill>
        <p:spPr>
          <a:xfrm>
            <a:off x="6756920" y="-1553"/>
            <a:ext cx="2495941" cy="998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CC25E8-3B93-E3D6-4508-EEA8694D4419}"/>
              </a:ext>
            </a:extLst>
          </p:cNvPr>
          <p:cNvSpPr txBox="1"/>
          <p:nvPr/>
        </p:nvSpPr>
        <p:spPr>
          <a:xfrm>
            <a:off x="6756919" y="1228532"/>
            <a:ext cx="2495937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>
                <a:cs typeface="Calibri"/>
              </a:rPr>
              <a:t>Qianli</a:t>
            </a:r>
            <a:r>
              <a:rPr lang="en-US" dirty="0">
                <a:cs typeface="Calibri"/>
              </a:rPr>
              <a:t> Wang</a:t>
            </a:r>
            <a:endParaRPr lang="en-US"/>
          </a:p>
          <a:p>
            <a:pPr algn="ctr"/>
            <a:r>
              <a:rPr lang="en-US" dirty="0">
                <a:cs typeface="Calibri"/>
              </a:rPr>
              <a:t>Robert Schwarzenberg</a:t>
            </a:r>
          </a:p>
          <a:p>
            <a:pPr algn="ctr"/>
            <a:r>
              <a:rPr lang="en-US" dirty="0">
                <a:cs typeface="Calibri"/>
              </a:rPr>
              <a:t>Leonhard Hennig</a:t>
            </a:r>
          </a:p>
          <a:p>
            <a:pPr algn="ctr"/>
            <a:r>
              <a:rPr lang="en-US" dirty="0">
                <a:cs typeface="Calibri"/>
              </a:rPr>
              <a:t>Maximilian D. </a:t>
            </a:r>
            <a:r>
              <a:rPr lang="en-US" err="1">
                <a:cs typeface="Calibri"/>
              </a:rPr>
              <a:t>Nasert</a:t>
            </a:r>
            <a:endParaRPr lang="en-US">
              <a:cs typeface="Calibri"/>
            </a:endParaRPr>
          </a:p>
          <a:p>
            <a:pPr algn="ctr"/>
            <a:r>
              <a:rPr lang="en-US" dirty="0">
                <a:cs typeface="Calibri"/>
              </a:rPr>
              <a:t>Christopher Ebert</a:t>
            </a:r>
          </a:p>
          <a:p>
            <a:pPr algn="ctr"/>
            <a:r>
              <a:rPr lang="en-US" dirty="0">
                <a:cs typeface="Calibri"/>
              </a:rPr>
              <a:t>Ajay M. Ravichandran</a:t>
            </a:r>
          </a:p>
          <a:p>
            <a:pPr algn="ctr"/>
            <a:r>
              <a:rPr lang="en-US" dirty="0">
                <a:cs typeface="Calibri"/>
              </a:rPr>
              <a:t>Philippe Thomas</a:t>
            </a:r>
          </a:p>
          <a:p>
            <a:pPr algn="ctr"/>
            <a:r>
              <a:rPr lang="en-US" dirty="0">
                <a:cs typeface="Calibri"/>
              </a:rPr>
              <a:t>Aleksandra </a:t>
            </a:r>
            <a:r>
              <a:rPr lang="en-US" dirty="0" err="1">
                <a:cs typeface="Calibri"/>
              </a:rPr>
              <a:t>Gabryszak</a:t>
            </a:r>
          </a:p>
          <a:p>
            <a:pPr algn="ctr"/>
            <a:r>
              <a:rPr lang="en-US" dirty="0">
                <a:cs typeface="Calibri"/>
              </a:rPr>
              <a:t>Jan Nehring</a:t>
            </a:r>
          </a:p>
          <a:p>
            <a:pPr algn="ctr"/>
            <a:r>
              <a:rPr lang="en-US" dirty="0">
                <a:cs typeface="Calibri"/>
              </a:rPr>
              <a:t>Aljoscha Burchardt</a:t>
            </a:r>
          </a:p>
          <a:p>
            <a:pPr algn="ctr"/>
            <a:r>
              <a:rPr lang="en-US" dirty="0">
                <a:cs typeface="Calibri"/>
              </a:rPr>
              <a:t>Roland Roller</a:t>
            </a:r>
          </a:p>
          <a:p>
            <a:pPr algn="ctr"/>
            <a:r>
              <a:rPr lang="en-US" dirty="0">
                <a:cs typeface="Calibri"/>
              </a:rPr>
              <a:t>Tim </a:t>
            </a:r>
            <a:r>
              <a:rPr lang="en-US" dirty="0" err="1">
                <a:cs typeface="Calibri"/>
              </a:rPr>
              <a:t>Polzehl</a:t>
            </a:r>
          </a:p>
        </p:txBody>
      </p:sp>
      <p:pic>
        <p:nvPicPr>
          <p:cNvPr id="9" name="Picture 8" descr="A red logo with white text&#10;&#10;Description automatically generated">
            <a:extLst>
              <a:ext uri="{FF2B5EF4-FFF2-40B4-BE49-F238E27FC236}">
                <a16:creationId xmlns:a16="http://schemas.microsoft.com/office/drawing/2014/main" id="{D8EB1777-9447-604A-999A-863CA74FB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0608" y="-2204"/>
            <a:ext cx="2403231" cy="994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C12531-8E84-AAEF-2AE8-C39B9670AB83}"/>
              </a:ext>
            </a:extLst>
          </p:cNvPr>
          <p:cNvSpPr txBox="1"/>
          <p:nvPr/>
        </p:nvSpPr>
        <p:spPr>
          <a:xfrm>
            <a:off x="9509449" y="1306287"/>
            <a:ext cx="249593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Stefan Hillmann</a:t>
            </a:r>
          </a:p>
          <a:p>
            <a:pPr algn="ctr"/>
            <a:r>
              <a:rPr lang="en-US" dirty="0">
                <a:cs typeface="Calibri"/>
              </a:rPr>
              <a:t>Lisa Raithel</a:t>
            </a:r>
          </a:p>
          <a:p>
            <a:pPr algn="ctr"/>
            <a:r>
              <a:rPr lang="en-US" dirty="0">
                <a:cs typeface="Calibri"/>
              </a:rPr>
              <a:t>Vera Schmitt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2B346C-16F2-5CF6-B02A-D5DE7B606E15}"/>
              </a:ext>
            </a:extLst>
          </p:cNvPr>
          <p:cNvSpPr txBox="1"/>
          <p:nvPr/>
        </p:nvSpPr>
        <p:spPr>
          <a:xfrm>
            <a:off x="8242041" y="995266"/>
            <a:ext cx="24959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cs typeface="Calibri"/>
              </a:rPr>
              <a:t>Sebastian Möller</a:t>
            </a:r>
            <a:endParaRPr lang="en-US" b="1"/>
          </a:p>
        </p:txBody>
      </p:sp>
      <p:pic>
        <p:nvPicPr>
          <p:cNvPr id="12" name="Picture 11" descr="A black and blue text on a black background&#10;&#10;Description automatically generated">
            <a:extLst>
              <a:ext uri="{FF2B5EF4-FFF2-40B4-BE49-F238E27FC236}">
                <a16:creationId xmlns:a16="http://schemas.microsoft.com/office/drawing/2014/main" id="{450A44D2-0001-CB9B-7B25-B2E32FA49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5980" y="2420880"/>
            <a:ext cx="1570654" cy="6399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36AEC4-57AA-E62C-33CF-BD467EFF8279}"/>
              </a:ext>
            </a:extLst>
          </p:cNvPr>
          <p:cNvSpPr txBox="1"/>
          <p:nvPr/>
        </p:nvSpPr>
        <p:spPr>
          <a:xfrm>
            <a:off x="9509449" y="3063552"/>
            <a:ext cx="249593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Nikolas Wehner</a:t>
            </a:r>
            <a:endParaRPr lang="en-US"/>
          </a:p>
          <a:p>
            <a:pPr algn="ctr"/>
            <a:r>
              <a:rPr lang="en-US" dirty="0">
                <a:cs typeface="Calibri"/>
              </a:rPr>
              <a:t>Tobias </a:t>
            </a:r>
            <a:r>
              <a:rPr lang="en-US" err="1">
                <a:cs typeface="Calibri"/>
              </a:rPr>
              <a:t>Hoßfeld</a:t>
            </a:r>
            <a:endParaRPr lang="en-US">
              <a:cs typeface="Calibri"/>
            </a:endParaRPr>
          </a:p>
        </p:txBody>
      </p:sp>
      <p:pic>
        <p:nvPicPr>
          <p:cNvPr id="14" name="Picture 1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B713986F-7CD5-0F83-69D7-ABC6EC4F89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6918" y="4673951"/>
            <a:ext cx="2495939" cy="5425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8C89A9-5ECA-9898-8B09-1D27917FF33F}"/>
              </a:ext>
            </a:extLst>
          </p:cNvPr>
          <p:cNvSpPr txBox="1"/>
          <p:nvPr/>
        </p:nvSpPr>
        <p:spPr>
          <a:xfrm>
            <a:off x="6756918" y="5217367"/>
            <a:ext cx="249593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Tatiana Anikina</a:t>
            </a:r>
            <a:endParaRPr lang="en-US"/>
          </a:p>
          <a:p>
            <a:pPr algn="ctr"/>
            <a:r>
              <a:rPr lang="en-US" dirty="0">
                <a:cs typeface="Calibri"/>
              </a:rPr>
              <a:t>Josef van </a:t>
            </a:r>
            <a:r>
              <a:rPr lang="en-US" dirty="0" err="1">
                <a:cs typeface="Calibri"/>
              </a:rPr>
              <a:t>Genabith</a:t>
            </a:r>
          </a:p>
          <a:p>
            <a:pPr algn="ctr"/>
            <a:r>
              <a:rPr lang="en-US" dirty="0">
                <a:cs typeface="Calibri"/>
              </a:rPr>
              <a:t>Sahil Chopra</a:t>
            </a:r>
          </a:p>
          <a:p>
            <a:pPr algn="ctr"/>
            <a:r>
              <a:rPr lang="en-US" dirty="0">
                <a:cs typeface="Calibri"/>
              </a:rPr>
              <a:t>Cennet Oguz</a:t>
            </a:r>
          </a:p>
          <a:p>
            <a:pPr algn="ctr"/>
            <a:r>
              <a:rPr lang="en-US" dirty="0">
                <a:cs typeface="Calibri"/>
              </a:rPr>
              <a:t>Mareike Hartmann</a:t>
            </a:r>
          </a:p>
        </p:txBody>
      </p:sp>
      <p:pic>
        <p:nvPicPr>
          <p:cNvPr id="16" name="Picture 15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B531F1CF-54AA-9989-685E-B747CC06C2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1755" y="3709663"/>
            <a:ext cx="2939143" cy="6438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F8FCF22-8559-C2D7-E71C-F5EBE649FD94}"/>
              </a:ext>
            </a:extLst>
          </p:cNvPr>
          <p:cNvSpPr txBox="1"/>
          <p:nvPr/>
        </p:nvSpPr>
        <p:spPr>
          <a:xfrm>
            <a:off x="9525000" y="4354287"/>
            <a:ext cx="249593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Gabriele Sarti</a:t>
            </a:r>
          </a:p>
          <a:p>
            <a:pPr algn="ctr"/>
            <a:r>
              <a:rPr lang="en-US" dirty="0">
                <a:cs typeface="Calibri"/>
              </a:rPr>
              <a:t>Ludwig Sickert</a:t>
            </a:r>
          </a:p>
          <a:p>
            <a:pPr algn="ctr"/>
            <a:r>
              <a:rPr lang="en-US" dirty="0">
                <a:cs typeface="Calibri"/>
              </a:rPr>
              <a:t>Malvina Nissim</a:t>
            </a:r>
          </a:p>
          <a:p>
            <a:pPr algn="ctr"/>
            <a:r>
              <a:rPr lang="en-US" dirty="0">
                <a:cs typeface="Calibri"/>
              </a:rPr>
              <a:t>Arianna </a:t>
            </a:r>
            <a:r>
              <a:rPr lang="en-US" dirty="0" err="1">
                <a:cs typeface="Calibri"/>
              </a:rPr>
              <a:t>Bisazza</a:t>
            </a:r>
          </a:p>
        </p:txBody>
      </p:sp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B87D2E9-D732-D422-89B5-AFF9A77AB91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5728" r="-189" b="34594"/>
          <a:stretch/>
        </p:blipFill>
        <p:spPr>
          <a:xfrm>
            <a:off x="9551437" y="5617027"/>
            <a:ext cx="2411969" cy="7158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366ADB5-2040-6D1C-96DA-257731F201E3}"/>
              </a:ext>
            </a:extLst>
          </p:cNvPr>
          <p:cNvSpPr txBox="1"/>
          <p:nvPr/>
        </p:nvSpPr>
        <p:spPr>
          <a:xfrm>
            <a:off x="9509449" y="6329267"/>
            <a:ext cx="24959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Oskar van der Wal</a:t>
            </a:r>
          </a:p>
        </p:txBody>
      </p:sp>
      <p:pic>
        <p:nvPicPr>
          <p:cNvPr id="20" name="Picture 1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498ABBA-E2A5-1EFD-BB96-C0B754F1C6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612" y="5403978"/>
            <a:ext cx="1368492" cy="129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93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0EA62FC-6C50-C3A3-A102-1DD0AB799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99" r="69834" b="3220"/>
          <a:stretch/>
        </p:blipFill>
        <p:spPr>
          <a:xfrm>
            <a:off x="2037185" y="3184763"/>
            <a:ext cx="3677827" cy="30884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87B0FC-8301-2D79-D459-42F4DB6C257A}"/>
              </a:ext>
            </a:extLst>
          </p:cNvPr>
          <p:cNvSpPr txBox="1"/>
          <p:nvPr/>
        </p:nvSpPr>
        <p:spPr>
          <a:xfrm>
            <a:off x="1" y="77931"/>
            <a:ext cx="121919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latin typeface="Calibri Light"/>
                <a:ea typeface="Calibri"/>
                <a:cs typeface="Calibri"/>
              </a:rPr>
              <a:t>Notable </a:t>
            </a:r>
            <a:r>
              <a:rPr lang="en-US" sz="3600">
                <a:latin typeface="Calibri"/>
                <a:ea typeface="Calibri"/>
                <a:cs typeface="Calibri"/>
              </a:rPr>
              <a:t>Failures </a:t>
            </a:r>
            <a:r>
              <a:rPr lang="en-US" sz="3600">
                <a:latin typeface="Calibri Light"/>
                <a:ea typeface="Calibri"/>
                <a:cs typeface="Calibri"/>
              </a:rPr>
              <a:t>of Neural NLP Models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F5E7A-D0BC-7AA0-00F5-75D30F7D3152}"/>
              </a:ext>
            </a:extLst>
          </p:cNvPr>
          <p:cNvSpPr txBox="1"/>
          <p:nvPr/>
        </p:nvSpPr>
        <p:spPr>
          <a:xfrm>
            <a:off x="10431242" y="4825807"/>
            <a:ext cx="175944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ea typeface="Calibri"/>
                <a:cs typeface="Calibri"/>
              </a:rPr>
              <a:t>Slide taken from </a:t>
            </a:r>
            <a:br>
              <a:rPr lang="en-US" i="1">
                <a:ea typeface="Calibri"/>
                <a:cs typeface="Calibri"/>
              </a:rPr>
            </a:br>
            <a:r>
              <a:rPr lang="en-US" i="1">
                <a:ea typeface="Calibri"/>
                <a:cs typeface="Calibri"/>
              </a:rPr>
              <a:t>Wallace et al. (2020) EMNLP Tutorial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19F975-ECF3-A177-1918-0A72BCEAE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869" y="6495562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GB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CD2922D5-D3F0-1655-05A1-5EAFCC7EF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166" b="59998"/>
          <a:stretch/>
        </p:blipFill>
        <p:spPr>
          <a:xfrm>
            <a:off x="1780592" y="1038722"/>
            <a:ext cx="8514184" cy="2288636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6A39C0ED-CC04-B81B-C6E3-4E6D0EE6CB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51" r="-64" b="59999"/>
          <a:stretch/>
        </p:blipFill>
        <p:spPr>
          <a:xfrm>
            <a:off x="5715000" y="3596865"/>
            <a:ext cx="4325553" cy="26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5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white rectangular box with text&#10;&#10;Description automatically generated">
            <a:extLst>
              <a:ext uri="{FF2B5EF4-FFF2-40B4-BE49-F238E27FC236}">
                <a16:creationId xmlns:a16="http://schemas.microsoft.com/office/drawing/2014/main" id="{E9679894-95CB-BB3E-1120-E8E14D1BC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0671"/>
          <a:stretch/>
        </p:blipFill>
        <p:spPr>
          <a:xfrm>
            <a:off x="185713" y="1923862"/>
            <a:ext cx="11816080" cy="940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C2A09-B696-E95E-53F2-9921C874E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869" y="-3419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 descr="A blue and green background with white text&#10;&#10;Description automatically generated">
            <a:extLst>
              <a:ext uri="{FF2B5EF4-FFF2-40B4-BE49-F238E27FC236}">
                <a16:creationId xmlns:a16="http://schemas.microsoft.com/office/drawing/2014/main" id="{345EEB04-5E0D-A07E-0D07-3A59E5C82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577" r="-149" b="55"/>
          <a:stretch/>
        </p:blipFill>
        <p:spPr>
          <a:xfrm>
            <a:off x="3722076" y="1274944"/>
            <a:ext cx="4749597" cy="589784"/>
          </a:xfrm>
          <a:prstGeom prst="rect">
            <a:avLst/>
          </a:prstGeom>
        </p:spPr>
      </p:pic>
      <p:pic>
        <p:nvPicPr>
          <p:cNvPr id="6" name="Picture 5" descr="A blue and green background with white text&#10;&#10;Description automatically generated">
            <a:extLst>
              <a:ext uri="{FF2B5EF4-FFF2-40B4-BE49-F238E27FC236}">
                <a16:creationId xmlns:a16="http://schemas.microsoft.com/office/drawing/2014/main" id="{4D44AD10-C175-7DA8-B409-0414E9556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49" b="33582"/>
          <a:stretch/>
        </p:blipFill>
        <p:spPr>
          <a:xfrm>
            <a:off x="3722076" y="59"/>
            <a:ext cx="4749596" cy="1271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6DE339-5990-0B75-3FB9-D97D7228327E}"/>
              </a:ext>
            </a:extLst>
          </p:cNvPr>
          <p:cNvSpPr txBox="1"/>
          <p:nvPr/>
        </p:nvSpPr>
        <p:spPr>
          <a:xfrm>
            <a:off x="-1" y="0"/>
            <a:ext cx="37244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Explanation Dialogues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 | Nils </a:t>
            </a:r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Feldhus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pic>
        <p:nvPicPr>
          <p:cNvPr id="9" name="Content Placeholder 4" descr="A blue and white rectangular box with text&#10;&#10;Description automatically generated">
            <a:extLst>
              <a:ext uri="{FF2B5EF4-FFF2-40B4-BE49-F238E27FC236}">
                <a16:creationId xmlns:a16="http://schemas.microsoft.com/office/drawing/2014/main" id="{63C55909-7F07-D8CE-EF92-27735CB1D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623"/>
          <a:stretch/>
        </p:blipFill>
        <p:spPr>
          <a:xfrm>
            <a:off x="185713" y="1923862"/>
            <a:ext cx="11816080" cy="3132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Content Placeholder 4" descr="A blue and white rectangular box with text&#10;&#10;Description automatically generated">
            <a:extLst>
              <a:ext uri="{FF2B5EF4-FFF2-40B4-BE49-F238E27FC236}">
                <a16:creationId xmlns:a16="http://schemas.microsoft.com/office/drawing/2014/main" id="{D1952CEC-898C-52EE-6D81-066F29A04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13" y="1923862"/>
            <a:ext cx="11816080" cy="4865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214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ADE53E3-CBD3-77F3-8B94-35F5A33F5F08}"/>
              </a:ext>
            </a:extLst>
          </p:cNvPr>
          <p:cNvSpPr>
            <a:spLocks noGrp="1"/>
          </p:cNvSpPr>
          <p:nvPr/>
        </p:nvSpPr>
        <p:spPr>
          <a:xfrm>
            <a:off x="838200" y="386292"/>
            <a:ext cx="6556217" cy="1333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cs typeface="Calibri Light"/>
              </a:rPr>
              <a:t>Why do we need </a:t>
            </a:r>
            <a:br>
              <a:rPr lang="en-US" dirty="0">
                <a:cs typeface="Calibri Light"/>
              </a:rPr>
            </a:br>
            <a:r>
              <a:rPr lang="en-US" dirty="0">
                <a:cs typeface="Calibri Light"/>
              </a:rPr>
              <a:t>dialogue-based explanation?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0E1234-C0D0-6F95-E3ED-997F3337FF5F}"/>
              </a:ext>
            </a:extLst>
          </p:cNvPr>
          <p:cNvSpPr>
            <a:spLocks noGrp="1"/>
          </p:cNvSpPr>
          <p:nvPr/>
        </p:nvSpPr>
        <p:spPr>
          <a:xfrm>
            <a:off x="838200" y="1836208"/>
            <a:ext cx="10515600" cy="10402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Calibri"/>
              </a:rPr>
              <a:t>Interactive conversational interface 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providing multi-turn dialogues and context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04BC09B-27AD-28B4-ED57-0A61F3E987CD}"/>
              </a:ext>
            </a:extLst>
          </p:cNvPr>
          <p:cNvSpPr txBox="1">
            <a:spLocks/>
          </p:cNvSpPr>
          <p:nvPr/>
        </p:nvSpPr>
        <p:spPr>
          <a:xfrm>
            <a:off x="836386" y="5260916"/>
            <a:ext cx="10524671" cy="6048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Ease of use; More accessible to laypeople</a:t>
            </a:r>
            <a:endParaRPr lang="en-US" sz="28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591FA7-962A-3417-7D6F-A9A50921813B}"/>
              </a:ext>
            </a:extLst>
          </p:cNvPr>
          <p:cNvSpPr txBox="1">
            <a:spLocks/>
          </p:cNvSpPr>
          <p:nvPr/>
        </p:nvSpPr>
        <p:spPr>
          <a:xfrm>
            <a:off x="836385" y="4095527"/>
            <a:ext cx="7168629" cy="1034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2800" dirty="0">
                <a:cs typeface="Calibri"/>
              </a:rPr>
              <a:t>Supporting various explanations </a:t>
            </a:r>
            <a:br>
              <a:rPr lang="en-US" sz="2800" dirty="0">
                <a:cs typeface="Calibri"/>
              </a:rPr>
            </a:br>
            <a:r>
              <a:rPr lang="en-US" sz="2800" dirty="0">
                <a:cs typeface="Calibri"/>
              </a:rPr>
              <a:t>in one single system</a:t>
            </a:r>
            <a:endParaRPr lang="en-US" sz="2800" dirty="0"/>
          </a:p>
          <a:p>
            <a:endParaRPr lang="en-US">
              <a:cs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A7D4AAC-EA29-07C8-A12F-E7083C1E9384}"/>
              </a:ext>
            </a:extLst>
          </p:cNvPr>
          <p:cNvSpPr txBox="1">
            <a:spLocks/>
          </p:cNvSpPr>
          <p:nvPr/>
        </p:nvSpPr>
        <p:spPr>
          <a:xfrm>
            <a:off x="836384" y="3003094"/>
            <a:ext cx="6560650" cy="1034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One-off explanations not sufficient, potentially ambiguous</a:t>
            </a:r>
            <a:endParaRPr lang="en-US" sz="2800">
              <a:ea typeface="Calibri"/>
              <a:cs typeface="Calibri"/>
            </a:endParaRPr>
          </a:p>
        </p:txBody>
      </p:sp>
      <p:pic>
        <p:nvPicPr>
          <p:cNvPr id="9" name="Picture 8" descr="A yellow and blue question mark and exclamation marks in a speech bubble&#10;&#10;Description automatically generated">
            <a:extLst>
              <a:ext uri="{FF2B5EF4-FFF2-40B4-BE49-F238E27FC236}">
                <a16:creationId xmlns:a16="http://schemas.microsoft.com/office/drawing/2014/main" id="{461BC312-6561-55D1-3A06-AA6683390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685" y="2555132"/>
            <a:ext cx="4114800" cy="41148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18D90F-307D-03EB-7C22-95183B13D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7E55CD-E314-3F75-A07E-4B2287129B49}"/>
              </a:ext>
            </a:extLst>
          </p:cNvPr>
          <p:cNvSpPr txBox="1"/>
          <p:nvPr/>
        </p:nvSpPr>
        <p:spPr>
          <a:xfrm>
            <a:off x="-1" y="0"/>
            <a:ext cx="37244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Explanation Dialogues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 | Nils </a:t>
            </a:r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Feldhus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pic>
        <p:nvPicPr>
          <p:cNvPr id="11" name="Picture 10" descr="A close-up of a letter&#10;&#10;Description automatically generated">
            <a:extLst>
              <a:ext uri="{FF2B5EF4-FFF2-40B4-BE49-F238E27FC236}">
                <a16:creationId xmlns:a16="http://schemas.microsoft.com/office/drawing/2014/main" id="{317881F8-DD54-9F9D-90A0-329D84BD2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530" y="1413343"/>
            <a:ext cx="3467878" cy="718946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D986632-C038-D878-592F-D17BEC304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5312" y="387208"/>
            <a:ext cx="3464597" cy="928018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627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F13B9BF-7362-EDBE-51DB-0486751829BB}"/>
              </a:ext>
            </a:extLst>
          </p:cNvPr>
          <p:cNvGrpSpPr/>
          <p:nvPr/>
        </p:nvGrpSpPr>
        <p:grpSpPr>
          <a:xfrm>
            <a:off x="85313" y="768208"/>
            <a:ext cx="5198534" cy="1403052"/>
            <a:chOff x="85313" y="768208"/>
            <a:chExt cx="5198534" cy="1403052"/>
          </a:xfrm>
        </p:grpSpPr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DBF22800-CD9A-81CA-366C-21BF8A5CF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313" y="768208"/>
              <a:ext cx="5198534" cy="13555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EC618719-BC83-2C08-152A-FA92B26012DC}"/>
                </a:ext>
              </a:extLst>
            </p:cNvPr>
            <p:cNvSpPr txBox="1"/>
            <p:nvPr/>
          </p:nvSpPr>
          <p:spPr>
            <a:xfrm>
              <a:off x="923512" y="1801928"/>
              <a:ext cx="3801717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cs typeface="Calibri"/>
                </a:rPr>
                <a:t>Interactive Dialogues with ML Models</a:t>
              </a:r>
              <a:endParaRPr lang="en-US"/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A3545B71-C6BF-4693-B8CF-7841C75469B8}"/>
              </a:ext>
            </a:extLst>
          </p:cNvPr>
          <p:cNvGrpSpPr/>
          <p:nvPr/>
        </p:nvGrpSpPr>
        <p:grpSpPr>
          <a:xfrm>
            <a:off x="4665066" y="1150685"/>
            <a:ext cx="5054624" cy="1804828"/>
            <a:chOff x="4665066" y="1150685"/>
            <a:chExt cx="5054624" cy="1804828"/>
          </a:xfrm>
        </p:grpSpPr>
        <p:sp>
          <p:nvSpPr>
            <p:cNvPr id="9" name="Plus Sign 8">
              <a:extLst>
                <a:ext uri="{FF2B5EF4-FFF2-40B4-BE49-F238E27FC236}">
                  <a16:creationId xmlns:a16="http://schemas.microsoft.com/office/drawing/2014/main" id="{CA6BE077-26C7-6567-405D-93DE1F54547B}"/>
                </a:ext>
              </a:extLst>
            </p:cNvPr>
            <p:cNvSpPr/>
            <p:nvPr/>
          </p:nvSpPr>
          <p:spPr>
            <a:xfrm>
              <a:off x="4665066" y="1802821"/>
              <a:ext cx="1047749" cy="1143000"/>
            </a:xfrm>
            <a:prstGeom prst="mathPlus">
              <a:avLst/>
            </a:prstGeom>
            <a:solidFill>
              <a:srgbClr val="ED7D3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aphicFrame>
          <p:nvGraphicFramePr>
            <p:cNvPr id="10" name="Diagram 9">
              <a:extLst>
                <a:ext uri="{FF2B5EF4-FFF2-40B4-BE49-F238E27FC236}">
                  <a16:creationId xmlns:a16="http://schemas.microsoft.com/office/drawing/2014/main" id="{D01C8D7F-58E8-B636-AA4E-6306B9BBF326}"/>
                </a:ext>
              </a:extLst>
            </p:cNvPr>
            <p:cNvGraphicFramePr/>
            <p:nvPr/>
          </p:nvGraphicFramePr>
          <p:xfrm>
            <a:off x="5121876" y="1150685"/>
            <a:ext cx="4170299" cy="18048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6" name="Equals 15">
              <a:extLst>
                <a:ext uri="{FF2B5EF4-FFF2-40B4-BE49-F238E27FC236}">
                  <a16:creationId xmlns:a16="http://schemas.microsoft.com/office/drawing/2014/main" id="{4ABBCB34-DF94-785F-4A96-3515286C93DA}"/>
                </a:ext>
              </a:extLst>
            </p:cNvPr>
            <p:cNvSpPr/>
            <p:nvPr/>
          </p:nvSpPr>
          <p:spPr>
            <a:xfrm>
              <a:off x="8865883" y="1590261"/>
              <a:ext cx="853807" cy="936433"/>
            </a:xfrm>
            <a:prstGeom prst="mathEqual">
              <a:avLst/>
            </a:prstGeom>
            <a:solidFill>
              <a:srgbClr val="ED7D3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8D4C4DD6-8B58-9AB8-9D1C-5F2F32FF37B2}"/>
              </a:ext>
            </a:extLst>
          </p:cNvPr>
          <p:cNvGrpSpPr/>
          <p:nvPr/>
        </p:nvGrpSpPr>
        <p:grpSpPr>
          <a:xfrm>
            <a:off x="451823" y="3583776"/>
            <a:ext cx="7406615" cy="2618464"/>
            <a:chOff x="451823" y="3583776"/>
            <a:chExt cx="7406615" cy="261846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E9D08BA-3EBF-76D2-04D0-54B30E9D8F26}"/>
                </a:ext>
              </a:extLst>
            </p:cNvPr>
            <p:cNvGrpSpPr/>
            <p:nvPr/>
          </p:nvGrpSpPr>
          <p:grpSpPr>
            <a:xfrm>
              <a:off x="451823" y="3988326"/>
              <a:ext cx="3941812" cy="2213914"/>
              <a:chOff x="354546" y="3542475"/>
              <a:chExt cx="3090642" cy="1743744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1EFC84FB-1470-B1C8-F290-FACDEF245A95}"/>
                  </a:ext>
                </a:extLst>
              </p:cNvPr>
              <p:cNvSpPr/>
              <p:nvPr/>
            </p:nvSpPr>
            <p:spPr>
              <a:xfrm>
                <a:off x="1813848" y="3542475"/>
                <a:ext cx="1408491" cy="87391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b="1">
                    <a:solidFill>
                      <a:schemeClr val="bg1"/>
                    </a:solidFill>
                    <a:ea typeface="+mn-lt"/>
                    <a:cs typeface="+mn-lt"/>
                  </a:rPr>
                  <a:t>...</a:t>
                </a:r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BE3257FC-1494-AA29-CC8F-AD13CC413116}"/>
                  </a:ext>
                </a:extLst>
              </p:cNvPr>
              <p:cNvSpPr/>
              <p:nvPr/>
            </p:nvSpPr>
            <p:spPr>
              <a:xfrm>
                <a:off x="447998" y="3599984"/>
                <a:ext cx="1408491" cy="87391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b="1">
                    <a:solidFill>
                      <a:schemeClr val="bg1"/>
                    </a:solidFill>
                    <a:ea typeface="+mn-lt"/>
                    <a:cs typeface="+mn-lt"/>
                  </a:rPr>
                  <a:t>Task: </a:t>
                </a:r>
                <a:endParaRPr lang="en-US" sz="1400">
                  <a:solidFill>
                    <a:schemeClr val="bg1"/>
                  </a:solidFill>
                  <a:cs typeface="Calibri"/>
                </a:endParaRPr>
              </a:p>
              <a:p>
                <a:pPr algn="ctr"/>
                <a:r>
                  <a:rPr lang="en-US" sz="1400" b="1">
                    <a:solidFill>
                      <a:schemeClr val="bg1"/>
                    </a:solidFill>
                    <a:ea typeface="+mn-lt"/>
                    <a:cs typeface="+mn-lt"/>
                  </a:rPr>
                  <a:t>Dialogue Act</a:t>
                </a:r>
                <a:endParaRPr lang="en-US">
                  <a:solidFill>
                    <a:schemeClr val="bg1"/>
                  </a:solidFill>
                  <a:ea typeface="+mn-lt"/>
                  <a:cs typeface="+mn-lt"/>
                </a:endParaRPr>
              </a:p>
              <a:p>
                <a:pPr algn="ctr"/>
                <a:r>
                  <a:rPr lang="en-US" sz="1400" b="1">
                    <a:solidFill>
                      <a:schemeClr val="bg1"/>
                    </a:solidFill>
                    <a:cs typeface="Calibri"/>
                  </a:rPr>
                  <a:t>Classification</a:t>
                </a: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97D78366-22A9-30CF-0E0B-6C1E967F261D}"/>
                  </a:ext>
                </a:extLst>
              </p:cNvPr>
              <p:cNvSpPr/>
              <p:nvPr/>
            </p:nvSpPr>
            <p:spPr>
              <a:xfrm>
                <a:off x="354546" y="4412305"/>
                <a:ext cx="1408491" cy="87391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b="1">
                    <a:solidFill>
                      <a:schemeClr val="bg1"/>
                    </a:solidFill>
                    <a:ea typeface="+mn-lt"/>
                    <a:cs typeface="+mn-lt"/>
                  </a:rPr>
                  <a:t>Task: </a:t>
                </a:r>
                <a:endParaRPr lang="en-US" sz="1400">
                  <a:solidFill>
                    <a:schemeClr val="bg1"/>
                  </a:solidFill>
                  <a:cs typeface="Calibri"/>
                </a:endParaRPr>
              </a:p>
              <a:p>
                <a:pPr algn="ctr"/>
                <a:r>
                  <a:rPr lang="en-US" sz="1400" b="1">
                    <a:solidFill>
                      <a:schemeClr val="bg1"/>
                    </a:solidFill>
                    <a:ea typeface="+mn-lt"/>
                    <a:cs typeface="+mn-lt"/>
                  </a:rPr>
                  <a:t>Question</a:t>
                </a:r>
              </a:p>
              <a:p>
                <a:pPr algn="ctr"/>
                <a:r>
                  <a:rPr lang="en-US" sz="1400" b="1">
                    <a:solidFill>
                      <a:schemeClr val="bg1"/>
                    </a:solidFill>
                    <a:cs typeface="Calibri"/>
                  </a:rPr>
                  <a:t>Answering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3D8C905-911B-554E-A5C7-6097C1D9710E}"/>
                  </a:ext>
                </a:extLst>
              </p:cNvPr>
              <p:cNvSpPr/>
              <p:nvPr/>
            </p:nvSpPr>
            <p:spPr>
              <a:xfrm>
                <a:off x="1670075" y="4196646"/>
                <a:ext cx="1775113" cy="1082386"/>
              </a:xfrm>
              <a:prstGeom prst="round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b="1">
                    <a:solidFill>
                      <a:schemeClr val="bg1"/>
                    </a:solidFill>
                    <a:ea typeface="+mn-lt"/>
                    <a:cs typeface="+mn-lt"/>
                  </a:rPr>
                  <a:t>Task: </a:t>
                </a:r>
                <a:endParaRPr lang="en-US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b="1">
                    <a:solidFill>
                      <a:schemeClr val="bg1"/>
                    </a:solidFill>
                    <a:ea typeface="+mn-lt"/>
                    <a:cs typeface="+mn-lt"/>
                  </a:rPr>
                  <a:t>Hate Speech Detection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6370F7C-ACCE-29A3-74DE-02B146BC0B1C}"/>
                </a:ext>
              </a:extLst>
            </p:cNvPr>
            <p:cNvGrpSpPr/>
            <p:nvPr/>
          </p:nvGrpSpPr>
          <p:grpSpPr>
            <a:xfrm>
              <a:off x="3868522" y="3583776"/>
              <a:ext cx="3989916" cy="2611390"/>
              <a:chOff x="3868522" y="3583776"/>
              <a:chExt cx="3989916" cy="2611390"/>
            </a:xfrm>
          </p:grpSpPr>
          <p:sp>
            <p:nvSpPr>
              <p:cNvPr id="28" name="Speech Bubble: Oval 27">
                <a:extLst>
                  <a:ext uri="{FF2B5EF4-FFF2-40B4-BE49-F238E27FC236}">
                    <a16:creationId xmlns:a16="http://schemas.microsoft.com/office/drawing/2014/main" id="{E4CF64C5-2A48-F5AF-C1F9-702666AE3486}"/>
                  </a:ext>
                </a:extLst>
              </p:cNvPr>
              <p:cNvSpPr/>
              <p:nvPr/>
            </p:nvSpPr>
            <p:spPr>
              <a:xfrm>
                <a:off x="3868522" y="3583776"/>
                <a:ext cx="3989916" cy="1767416"/>
              </a:xfrm>
              <a:prstGeom prst="wedgeEllipseCallou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Tweet: "</a:t>
                </a:r>
                <a:r>
                  <a:rPr lang="en-US" i="1" err="1">
                    <a:solidFill>
                      <a:schemeClr val="tx1"/>
                    </a:solidFill>
                    <a:cs typeface="Calibri"/>
                  </a:rPr>
                  <a:t>blasey</a:t>
                </a:r>
                <a:r>
                  <a:rPr lang="en-US" i="1">
                    <a:solidFill>
                      <a:schemeClr val="tx1"/>
                    </a:solidFill>
                    <a:cs typeface="Calibri"/>
                  </a:rPr>
                  <a:t> ford is a fat ugly lib​</a:t>
                </a:r>
                <a:r>
                  <a:rPr lang="en-US" i="1" err="1">
                    <a:solidFill>
                      <a:schemeClr val="tx1"/>
                    </a:solidFill>
                    <a:cs typeface="Calibri"/>
                  </a:rPr>
                  <a:t>ral</a:t>
                </a:r>
                <a:r>
                  <a:rPr lang="en-US" i="1">
                    <a:solidFill>
                      <a:schemeClr val="tx1"/>
                    </a:solidFill>
                    <a:cs typeface="Calibri"/>
                  </a:rPr>
                  <a:t> snowflake</a:t>
                </a:r>
                <a:r>
                  <a:rPr lang="en-US">
                    <a:solidFill>
                      <a:schemeClr val="tx1"/>
                    </a:solidFill>
                    <a:cs typeface="Calibri"/>
                  </a:rPr>
                  <a:t>"</a:t>
                </a:r>
                <a:endParaRPr lang="en-US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Explain in natural language,</a:t>
                </a:r>
                <a:endParaRPr lang="en-US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Why is this text hateful?</a:t>
                </a:r>
              </a:p>
            </p:txBody>
          </p:sp>
          <p:pic>
            <p:nvPicPr>
              <p:cNvPr id="29" name="Graphic 17" descr="User with solid fill">
                <a:extLst>
                  <a:ext uri="{FF2B5EF4-FFF2-40B4-BE49-F238E27FC236}">
                    <a16:creationId xmlns:a16="http://schemas.microsoft.com/office/drawing/2014/main" id="{DA2A1040-F3E3-94C1-56F8-8D358EF2AA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312830" y="5280766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EAAC67-610F-E10C-F1BD-B0288F8DA501}"/>
              </a:ext>
            </a:extLst>
          </p:cNvPr>
          <p:cNvGrpSpPr/>
          <p:nvPr/>
        </p:nvGrpSpPr>
        <p:grpSpPr>
          <a:xfrm>
            <a:off x="7161863" y="3426950"/>
            <a:ext cx="3092450" cy="2768216"/>
            <a:chOff x="7161863" y="3426950"/>
            <a:chExt cx="3092450" cy="2768216"/>
          </a:xfrm>
        </p:grpSpPr>
        <p:pic>
          <p:nvPicPr>
            <p:cNvPr id="25" name="Graphic 16" descr="Robot with solid fill">
              <a:extLst>
                <a:ext uri="{FF2B5EF4-FFF2-40B4-BE49-F238E27FC236}">
                  <a16:creationId xmlns:a16="http://schemas.microsoft.com/office/drawing/2014/main" id="{67316F42-F6E3-08E9-3A74-B2A25BF9D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629262" y="5280766"/>
              <a:ext cx="914400" cy="914400"/>
            </a:xfrm>
            <a:prstGeom prst="rect">
              <a:avLst/>
            </a:prstGeom>
          </p:spPr>
        </p:pic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AEBBCF25-23C4-EC3F-125B-D05EAA1DA4C4}"/>
                </a:ext>
              </a:extLst>
            </p:cNvPr>
            <p:cNvSpPr/>
            <p:nvPr/>
          </p:nvSpPr>
          <p:spPr>
            <a:xfrm>
              <a:off x="7161863" y="3426950"/>
              <a:ext cx="3092450" cy="1648883"/>
            </a:xfrm>
            <a:prstGeom prst="wedgeEllipseCallout">
              <a:avLst/>
            </a:prstGeom>
            <a:solidFill>
              <a:srgbClr val="3FE19B"/>
            </a:solidFill>
            <a:ln>
              <a:solidFill>
                <a:srgbClr val="3FE1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>
                  <a:solidFill>
                    <a:schemeClr val="bg1"/>
                  </a:solidFill>
                  <a:cs typeface="Calibri"/>
                </a:rPr>
                <a:t>The tweet includes insults related to body shaming.</a:t>
              </a:r>
            </a:p>
          </p:txBody>
        </p:sp>
      </p:grp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905EA41C-16A2-ACFF-808F-AB46ADBDB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GB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FD2758F-A964-EC40-5473-D2895EFEB743}"/>
              </a:ext>
            </a:extLst>
          </p:cNvPr>
          <p:cNvSpPr txBox="1"/>
          <p:nvPr/>
        </p:nvSpPr>
        <p:spPr>
          <a:xfrm>
            <a:off x="-1" y="0"/>
            <a:ext cx="37244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Explanation Dialogues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 | Nils </a:t>
            </a:r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Feldhus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pic>
        <p:nvPicPr>
          <p:cNvPr id="235" name="Picture 234" descr="A logo for a company&#10;&#10;Description automatically generated">
            <a:extLst>
              <a:ext uri="{FF2B5EF4-FFF2-40B4-BE49-F238E27FC236}">
                <a16:creationId xmlns:a16="http://schemas.microsoft.com/office/drawing/2014/main" id="{E79B1C49-56C3-7BD9-2874-FD44FDF2C73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066" t="25098" r="22066" b="35934"/>
          <a:stretch/>
        </p:blipFill>
        <p:spPr>
          <a:xfrm>
            <a:off x="1632856" y="2228964"/>
            <a:ext cx="3118015" cy="1197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30" name="Group 329">
            <a:extLst>
              <a:ext uri="{FF2B5EF4-FFF2-40B4-BE49-F238E27FC236}">
                <a16:creationId xmlns:a16="http://schemas.microsoft.com/office/drawing/2014/main" id="{9F22407A-5DD5-3125-7E43-61169DE77638}"/>
              </a:ext>
            </a:extLst>
          </p:cNvPr>
          <p:cNvGrpSpPr/>
          <p:nvPr/>
        </p:nvGrpSpPr>
        <p:grpSpPr>
          <a:xfrm>
            <a:off x="8661919" y="-525195"/>
            <a:ext cx="3530091" cy="3828332"/>
            <a:chOff x="8661919" y="-525195"/>
            <a:chExt cx="3530091" cy="3828332"/>
          </a:xfrm>
        </p:grpSpPr>
        <p:pic>
          <p:nvPicPr>
            <p:cNvPr id="323" name="Picture 322" descr="A yellow and blue question mark and exclamation marks in a speech bubble&#10;&#10;Description automatically generated">
              <a:extLst>
                <a:ext uri="{FF2B5EF4-FFF2-40B4-BE49-F238E27FC236}">
                  <a16:creationId xmlns:a16="http://schemas.microsoft.com/office/drawing/2014/main" id="{82B7D8D0-1E18-24CA-E39C-87F7A3AE9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716541" y="797867"/>
              <a:ext cx="2474169" cy="2505270"/>
            </a:xfrm>
            <a:prstGeom prst="rect">
              <a:avLst/>
            </a:prstGeom>
          </p:spPr>
        </p:pic>
        <p:pic>
          <p:nvPicPr>
            <p:cNvPr id="324" name="Picture 323" descr="A black and blue text&#10;&#10;Description automatically generated">
              <a:extLst>
                <a:ext uri="{FF2B5EF4-FFF2-40B4-BE49-F238E27FC236}">
                  <a16:creationId xmlns:a16="http://schemas.microsoft.com/office/drawing/2014/main" id="{DC13E279-399E-6704-DD81-02984E569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32908" r="9184" b="-820"/>
            <a:stretch/>
          </p:blipFill>
          <p:spPr>
            <a:xfrm>
              <a:off x="8661919" y="-525195"/>
              <a:ext cx="3530091" cy="19213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27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F72C75B8-B2B9-6005-417B-07107653C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7199" y="501968"/>
            <a:ext cx="6720624" cy="585565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FE65F-C03C-6C32-3986-37F4545B7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F08CFC-648D-0073-95BC-2B0614A23CC6}"/>
              </a:ext>
            </a:extLst>
          </p:cNvPr>
          <p:cNvSpPr txBox="1"/>
          <p:nvPr/>
        </p:nvSpPr>
        <p:spPr>
          <a:xfrm>
            <a:off x="-1" y="0"/>
            <a:ext cx="37244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Explanation Dialogues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 | Nils </a:t>
            </a:r>
            <a:r>
              <a:rPr lang="en-US" sz="1400" err="1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Feldhus</a:t>
            </a:r>
            <a:endParaRPr lang="en-US" sz="1400">
              <a:solidFill>
                <a:schemeClr val="bg1">
                  <a:lumMod val="8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4371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4A8331-EB9B-F632-6F48-7B84B37EF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GB"/>
          </a:p>
        </p:txBody>
      </p:sp>
      <p:pic>
        <p:nvPicPr>
          <p:cNvPr id="3" name="Picture 2" descr="A screenshot of a chat&#10;&#10;Description automatically generated">
            <a:extLst>
              <a:ext uri="{FF2B5EF4-FFF2-40B4-BE49-F238E27FC236}">
                <a16:creationId xmlns:a16="http://schemas.microsoft.com/office/drawing/2014/main" id="{5C232403-A5BD-5DEC-7C7D-70380150F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60" r="-799" b="86152"/>
          <a:stretch/>
        </p:blipFill>
        <p:spPr>
          <a:xfrm>
            <a:off x="4703136" y="1465"/>
            <a:ext cx="4914132" cy="9492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690060-1C0F-924E-CE6F-01BFAF896B9C}"/>
              </a:ext>
            </a:extLst>
          </p:cNvPr>
          <p:cNvSpPr txBox="1"/>
          <p:nvPr/>
        </p:nvSpPr>
        <p:spPr>
          <a:xfrm>
            <a:off x="-1" y="0"/>
            <a:ext cx="37244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Explanation Dialogues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 | Nils </a:t>
            </a:r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Feldhus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3C717F-6B22-5BFE-9B6E-662AB9E721AA}"/>
              </a:ext>
            </a:extLst>
          </p:cNvPr>
          <p:cNvGrpSpPr/>
          <p:nvPr/>
        </p:nvGrpSpPr>
        <p:grpSpPr>
          <a:xfrm>
            <a:off x="-1048" y="3671506"/>
            <a:ext cx="9619406" cy="3188737"/>
            <a:chOff x="-1048" y="3671506"/>
            <a:chExt cx="9619406" cy="3188737"/>
          </a:xfrm>
        </p:grpSpPr>
        <p:sp>
          <p:nvSpPr>
            <p:cNvPr id="12" name="TextBox 1">
              <a:extLst>
                <a:ext uri="{FF2B5EF4-FFF2-40B4-BE49-F238E27FC236}">
                  <a16:creationId xmlns:a16="http://schemas.microsoft.com/office/drawing/2014/main" id="{37739D19-AF16-6F5D-6AEE-547565DFF610}"/>
                </a:ext>
              </a:extLst>
            </p:cNvPr>
            <p:cNvSpPr txBox="1"/>
            <p:nvPr/>
          </p:nvSpPr>
          <p:spPr>
            <a:xfrm>
              <a:off x="-1048" y="5659914"/>
              <a:ext cx="4705978" cy="1200329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3200" b="1" dirty="0">
                  <a:solidFill>
                    <a:schemeClr val="accent2"/>
                  </a:solidFill>
                  <a:latin typeface="Calibri Light"/>
                  <a:cs typeface="Calibri"/>
                </a:rPr>
                <a:t>Explanations through</a:t>
              </a:r>
              <a:br>
                <a:rPr lang="en-GB" sz="3200" b="1" dirty="0">
                  <a:latin typeface="Calibri Light"/>
                  <a:cs typeface="Calibri"/>
                </a:rPr>
              </a:br>
              <a:r>
                <a:rPr lang="en-GB" sz="4000" b="1" dirty="0">
                  <a:solidFill>
                    <a:schemeClr val="accent2"/>
                  </a:solidFill>
                  <a:latin typeface="Calibri Light"/>
                  <a:cs typeface="Calibri"/>
                </a:rPr>
                <a:t>Input Perturbation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pic>
          <p:nvPicPr>
            <p:cNvPr id="14" name="Picture 13" descr="A screenshot of a chat&#10;&#10;Description automatically generated">
              <a:extLst>
                <a:ext uri="{FF2B5EF4-FFF2-40B4-BE49-F238E27FC236}">
                  <a16:creationId xmlns:a16="http://schemas.microsoft.com/office/drawing/2014/main" id="{E35A7974-E8E4-C60A-759C-A66FF739A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66" t="53575" r="-915" b="-83"/>
            <a:stretch/>
          </p:blipFill>
          <p:spPr>
            <a:xfrm>
              <a:off x="4703136" y="3671506"/>
              <a:ext cx="4915222" cy="31881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A7ED81-AB06-A3CB-7EE4-45357D76B9B0}"/>
              </a:ext>
            </a:extLst>
          </p:cNvPr>
          <p:cNvGrpSpPr/>
          <p:nvPr/>
        </p:nvGrpSpPr>
        <p:grpSpPr>
          <a:xfrm>
            <a:off x="-1048" y="613608"/>
            <a:ext cx="12146394" cy="3170099"/>
            <a:chOff x="-1048" y="613608"/>
            <a:chExt cx="12146394" cy="317009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C7BC23-C22D-EC56-0AD9-86A2FA416262}"/>
                </a:ext>
              </a:extLst>
            </p:cNvPr>
            <p:cNvSpPr txBox="1"/>
            <p:nvPr/>
          </p:nvSpPr>
          <p:spPr>
            <a:xfrm>
              <a:off x="9618306" y="1034143"/>
              <a:ext cx="2527040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  <a:cs typeface="Calibri"/>
                </a:rPr>
                <a:t>Task:</a:t>
              </a:r>
            </a:p>
            <a:p>
              <a:pPr algn="l"/>
              <a:r>
                <a:rPr lang="en-US" b="1" dirty="0">
                  <a:solidFill>
                    <a:srgbClr val="00B0F0"/>
                  </a:solidFill>
                  <a:cs typeface="Calibri"/>
                </a:rPr>
                <a:t>Conversational</a:t>
              </a:r>
            </a:p>
            <a:p>
              <a:r>
                <a:rPr lang="en-US" b="1" dirty="0">
                  <a:solidFill>
                    <a:srgbClr val="00B0F0"/>
                  </a:solidFill>
                  <a:cs typeface="Calibri"/>
                </a:rPr>
                <a:t>Question Answering</a:t>
              </a:r>
            </a:p>
            <a:p>
              <a:r>
                <a:rPr lang="en-US" b="1" dirty="0">
                  <a:solidFill>
                    <a:srgbClr val="00B0F0"/>
                  </a:solidFill>
                  <a:cs typeface="Calibri"/>
                </a:rPr>
                <a:t>(Multiple Choice​)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7A91180-9D16-C058-6426-B4C7FCC44CD8}"/>
                </a:ext>
              </a:extLst>
            </p:cNvPr>
            <p:cNvGrpSpPr/>
            <p:nvPr/>
          </p:nvGrpSpPr>
          <p:grpSpPr>
            <a:xfrm>
              <a:off x="-1048" y="613608"/>
              <a:ext cx="9633864" cy="3170099"/>
              <a:chOff x="-1048" y="613608"/>
              <a:chExt cx="9633864" cy="3170099"/>
            </a:xfrm>
          </p:grpSpPr>
          <p:sp>
            <p:nvSpPr>
              <p:cNvPr id="4" name="TextBox 1">
                <a:extLst>
                  <a:ext uri="{FF2B5EF4-FFF2-40B4-BE49-F238E27FC236}">
                    <a16:creationId xmlns:a16="http://schemas.microsoft.com/office/drawing/2014/main" id="{8C51451E-08A0-E46A-1CFA-1A15F34166B3}"/>
                  </a:ext>
                </a:extLst>
              </p:cNvPr>
              <p:cNvSpPr txBox="1"/>
              <p:nvPr/>
            </p:nvSpPr>
            <p:spPr>
              <a:xfrm>
                <a:off x="-1048" y="613608"/>
                <a:ext cx="4705978" cy="3170099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endParaRPr lang="en-GB" sz="4000" dirty="0">
                  <a:latin typeface="Calibri Light"/>
                  <a:cs typeface="Calibri"/>
                </a:endParaRPr>
              </a:p>
              <a:p>
                <a:pPr algn="r"/>
                <a:endParaRPr lang="en-GB" sz="4000" dirty="0">
                  <a:latin typeface="Calibri Light"/>
                  <a:cs typeface="Calibri"/>
                </a:endParaRPr>
              </a:p>
              <a:p>
                <a:pPr algn="r"/>
                <a:r>
                  <a:rPr lang="en-GB" sz="4000" b="1" dirty="0">
                    <a:solidFill>
                      <a:schemeClr val="accent2"/>
                    </a:solidFill>
                    <a:latin typeface="Calibri Light"/>
                    <a:cs typeface="Calibri"/>
                  </a:rPr>
                  <a:t>Free-text Rationale Generation</a:t>
                </a:r>
                <a:endParaRPr lang="en-GB" b="1">
                  <a:solidFill>
                    <a:schemeClr val="accent2"/>
                  </a:solidFill>
                </a:endParaRPr>
              </a:p>
              <a:p>
                <a:pPr algn="r"/>
                <a:endParaRPr lang="en-GB" sz="4000" dirty="0">
                  <a:latin typeface="Calibri Light"/>
                  <a:cs typeface="Calibri"/>
                </a:endParaRPr>
              </a:p>
            </p:txBody>
          </p:sp>
          <p:pic>
            <p:nvPicPr>
              <p:cNvPr id="16" name="Picture 15" descr="A screenshot of a chat&#10;&#10;Description automatically generated">
                <a:extLst>
                  <a:ext uri="{FF2B5EF4-FFF2-40B4-BE49-F238E27FC236}">
                    <a16:creationId xmlns:a16="http://schemas.microsoft.com/office/drawing/2014/main" id="{86759785-8C5E-F3F7-5D9D-F258FA3144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-879" t="13848" r="-799" b="45403"/>
              <a:stretch/>
            </p:blipFill>
            <p:spPr>
              <a:xfrm>
                <a:off x="4683697" y="950077"/>
                <a:ext cx="4949119" cy="279340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4162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C115FC-2E9D-C67B-4ABC-5D1C35C2D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8E2412-2631-614B-C9B1-B2F8074025A5}"/>
              </a:ext>
            </a:extLst>
          </p:cNvPr>
          <p:cNvSpPr txBox="1"/>
          <p:nvPr/>
        </p:nvSpPr>
        <p:spPr>
          <a:xfrm>
            <a:off x="-1" y="311020"/>
            <a:ext cx="741783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4000" dirty="0">
                <a:latin typeface="Calibri Light"/>
                <a:cs typeface="Calibri"/>
              </a:rPr>
              <a:t>Feature Attribution with</a:t>
            </a:r>
            <a:endParaRPr lang="en-US" sz="4000" b="1" dirty="0">
              <a:solidFill>
                <a:srgbClr val="C00000"/>
              </a:solidFill>
              <a:latin typeface="Calibri Light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601854-1261-7FD2-F389-8764408B184F}"/>
              </a:ext>
            </a:extLst>
          </p:cNvPr>
          <p:cNvSpPr txBox="1"/>
          <p:nvPr/>
        </p:nvSpPr>
        <p:spPr>
          <a:xfrm>
            <a:off x="-1" y="0"/>
            <a:ext cx="37244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Explanation Dialogues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 | Nils </a:t>
            </a:r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Feldhus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pic>
        <p:nvPicPr>
          <p:cNvPr id="6" name="Picture 5" descr="A diagram of a diagram&#10;&#10;Description automatically generated">
            <a:extLst>
              <a:ext uri="{FF2B5EF4-FFF2-40B4-BE49-F238E27FC236}">
                <a16:creationId xmlns:a16="http://schemas.microsoft.com/office/drawing/2014/main" id="{ACBCB8C1-3727-234E-7E56-CC6D39EAAB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660" b="-458"/>
          <a:stretch/>
        </p:blipFill>
        <p:spPr>
          <a:xfrm>
            <a:off x="1298510" y="2001943"/>
            <a:ext cx="6749147" cy="341395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25D72A4-1C29-0FC0-3822-7E57A97B4950}"/>
              </a:ext>
            </a:extLst>
          </p:cNvPr>
          <p:cNvSpPr/>
          <p:nvPr/>
        </p:nvSpPr>
        <p:spPr>
          <a:xfrm>
            <a:off x="4914123" y="1236304"/>
            <a:ext cx="5979365" cy="707572"/>
          </a:xfrm>
          <a:prstGeom prst="roundRect">
            <a:avLst/>
          </a:prstGeom>
          <a:solidFill>
            <a:srgbClr val="589F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rgbClr val="FFFFFF"/>
                </a:solidFill>
                <a:cs typeface="Calibri" panose="020F0502020204030204"/>
              </a:rPr>
              <a:t>How do you complete the prompt "To innovate one should"? </a:t>
            </a:r>
            <a:br>
              <a:rPr lang="en-US" dirty="0">
                <a:solidFill>
                  <a:srgbClr val="FFFFFF"/>
                </a:solidFill>
                <a:cs typeface="Calibri" panose="020F0502020204030204"/>
              </a:rPr>
            </a:br>
            <a:r>
              <a:rPr lang="en-US" dirty="0">
                <a:solidFill>
                  <a:srgbClr val="FFFFFF"/>
                </a:solidFill>
                <a:cs typeface="Calibri" panose="020F0502020204030204"/>
              </a:rPr>
              <a:t>Please explain your reasoning! 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33327F-25E1-9B8A-BF52-4597D7D23F94}"/>
              </a:ext>
            </a:extLst>
          </p:cNvPr>
          <p:cNvSpPr/>
          <p:nvPr/>
        </p:nvSpPr>
        <p:spPr>
          <a:xfrm>
            <a:off x="1298510" y="5415344"/>
            <a:ext cx="6438122" cy="1244081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Highlighted areas in the output show that the model relies on the keyword </a:t>
            </a:r>
            <a:r>
              <a:rPr lang="en-US" sz="1600" b="1" u="sng" dirty="0">
                <a:solidFill>
                  <a:schemeClr val="tx1"/>
                </a:solidFill>
                <a:ea typeface="+mn-lt"/>
                <a:cs typeface="+mn-lt"/>
              </a:rPr>
              <a:t>innovate</a:t>
            </a:r>
            <a:r>
              <a:rPr lang="en-US" sz="1600" b="1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to begin the idiomatic expression </a:t>
            </a:r>
            <a:r>
              <a:rPr lang="en-US" sz="1600" b="1" u="sng" dirty="0">
                <a:solidFill>
                  <a:schemeClr val="tx1"/>
                </a:solidFill>
                <a:ea typeface="+mn-lt"/>
                <a:cs typeface="+mn-lt"/>
              </a:rPr>
              <a:t>think outside the box</a:t>
            </a: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 at relatively low confidence (p = 0.5). However, importance shifts to previous tokens in the idiom throughout the generation.</a:t>
            </a:r>
            <a:endParaRPr lang="en-US" sz="1600" dirty="0">
              <a:solidFill>
                <a:schemeClr val="tx1"/>
              </a:solidFill>
              <a:cs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CFB9D74-1B5B-9A59-1F1D-89C3B4A31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265" y="204212"/>
            <a:ext cx="2853613" cy="921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A diagram of a diagram&#10;&#10;Description automatically generated">
            <a:extLst>
              <a:ext uri="{FF2B5EF4-FFF2-40B4-BE49-F238E27FC236}">
                <a16:creationId xmlns:a16="http://schemas.microsoft.com/office/drawing/2014/main" id="{D5330F30-68B2-AF42-ADEC-23062445C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40" b="-229"/>
          <a:stretch/>
        </p:blipFill>
        <p:spPr>
          <a:xfrm>
            <a:off x="8047653" y="2001943"/>
            <a:ext cx="2845842" cy="340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7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25</Slides>
  <Notes>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office theme</vt:lpstr>
      <vt:lpstr>Explanation Dialogues for  Understanding Foundation Model Behavior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Explanation Operations</vt:lpstr>
      <vt:lpstr>Building blocks</vt:lpstr>
      <vt:lpstr>How to recognize user intent</vt:lpstr>
      <vt:lpstr>Experiments: Intent recognition Exact match accuracy for mapping user question onto explanation operation</vt:lpstr>
      <vt:lpstr>Intent recognition with LLMs Multi-prompt Parsing</vt:lpstr>
      <vt:lpstr>Overview of XAI Dialogue Systems</vt:lpstr>
      <vt:lpstr>PowerPoint Presentation</vt:lpstr>
      <vt:lpstr>XAI Dialogues for Clinical/Medical Settings</vt:lpstr>
      <vt:lpstr>PowerPoint Presentation</vt:lpstr>
      <vt:lpstr>PowerPoint Presentation</vt:lpstr>
      <vt:lpstr>PowerPoint Presentation</vt:lpstr>
      <vt:lpstr>Human evaluation: Subjective ratings</vt:lpstr>
      <vt:lpstr>Human evaluation: Simulatability</vt:lpstr>
      <vt:lpstr>Takeaways for XAI Dialogues</vt:lpstr>
      <vt:lpstr>Outlook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911</cp:revision>
  <dcterms:created xsi:type="dcterms:W3CDTF">2022-08-18T14:47:48Z</dcterms:created>
  <dcterms:modified xsi:type="dcterms:W3CDTF">2024-07-01T15:45:36Z</dcterms:modified>
</cp:coreProperties>
</file>